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1.xml" ContentType="application/vnd.openxmlformats-officedocument.presentationml.notesSlide+xml"/>
  <Override PartName="/ppt/theme/themeOverride6.xml" ContentType="application/vnd.openxmlformats-officedocument.themeOverride+xml"/>
  <Override PartName="/ppt/notesSlides/notesSlide2.xml" ContentType="application/vnd.openxmlformats-officedocument.presentationml.notesSlide+xml"/>
  <Override PartName="/ppt/theme/themeOverride7.xml" ContentType="application/vnd.openxmlformats-officedocument.themeOverride+xml"/>
  <Override PartName="/ppt/notesSlides/notesSlide3.xml" ContentType="application/vnd.openxmlformats-officedocument.presentationml.notesSlide+xml"/>
  <Override PartName="/ppt/theme/themeOverride8.xml" ContentType="application/vnd.openxmlformats-officedocument.themeOverride+xml"/>
  <Override PartName="/ppt/notesSlides/notesSlide4.xml" ContentType="application/vnd.openxmlformats-officedocument.presentationml.notesSlide+xml"/>
  <Override PartName="/ppt/theme/themeOverride9.xml" ContentType="application/vnd.openxmlformats-officedocument.themeOverride+xml"/>
  <Override PartName="/ppt/notesSlides/notesSlide5.xml" ContentType="application/vnd.openxmlformats-officedocument.presentationml.notesSlide+xml"/>
  <Override PartName="/ppt/theme/themeOverride10.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4"/>
  </p:notesMasterIdLst>
  <p:sldIdLst>
    <p:sldId id="278" r:id="rId5"/>
    <p:sldId id="292" r:id="rId6"/>
    <p:sldId id="293" r:id="rId7"/>
    <p:sldId id="296" r:id="rId8"/>
    <p:sldId id="280" r:id="rId9"/>
    <p:sldId id="285" r:id="rId10"/>
    <p:sldId id="286" r:id="rId11"/>
    <p:sldId id="327" r:id="rId12"/>
    <p:sldId id="319" r:id="rId13"/>
    <p:sldId id="326" r:id="rId14"/>
    <p:sldId id="291" r:id="rId15"/>
    <p:sldId id="287" r:id="rId16"/>
    <p:sldId id="290" r:id="rId17"/>
    <p:sldId id="335" r:id="rId18"/>
    <p:sldId id="325" r:id="rId19"/>
    <p:sldId id="328" r:id="rId20"/>
    <p:sldId id="324" r:id="rId21"/>
    <p:sldId id="323" r:id="rId22"/>
    <p:sldId id="329" r:id="rId23"/>
    <p:sldId id="320" r:id="rId24"/>
    <p:sldId id="334" r:id="rId25"/>
    <p:sldId id="333" r:id="rId26"/>
    <p:sldId id="332" r:id="rId27"/>
    <p:sldId id="294" r:id="rId28"/>
    <p:sldId id="313" r:id="rId29"/>
    <p:sldId id="338" r:id="rId30"/>
    <p:sldId id="337" r:id="rId31"/>
    <p:sldId id="336" r:id="rId32"/>
    <p:sldId id="28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89B1"/>
    <a:srgbClr val="15815D"/>
    <a:srgbClr val="0D38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2" autoAdjust="0"/>
    <p:restoredTop sz="94619" autoAdjust="0"/>
  </p:normalViewPr>
  <p:slideViewPr>
    <p:cSldViewPr snapToGrid="0">
      <p:cViewPr varScale="1">
        <p:scale>
          <a:sx n="82" d="100"/>
          <a:sy n="82" d="100"/>
        </p:scale>
        <p:origin x="595" y="72"/>
      </p:cViewPr>
      <p:guideLst/>
    </p:cSldViewPr>
  </p:slideViewPr>
  <p:notesTextViewPr>
    <p:cViewPr>
      <p:scale>
        <a:sx n="1" d="1"/>
        <a:sy n="1" d="1"/>
      </p:scale>
      <p:origin x="0" y="0"/>
    </p:cViewPr>
  </p:notesTextViewPr>
  <p:sorterViewPr>
    <p:cViewPr>
      <p:scale>
        <a:sx n="130" d="100"/>
        <a:sy n="130" d="100"/>
      </p:scale>
      <p:origin x="0" y="-14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8/12/2026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323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77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330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525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708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372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333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798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979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677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726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481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309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748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982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9104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82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297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717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362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8/12/2026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8/12/2026</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11.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1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1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4.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xml"/><Relationship Id="rId5" Type="http://schemas.microsoft.com/office/2007/relationships/hdphoto" Target="../media/hdphoto1.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7.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9.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0.xml"/><Relationship Id="rId5" Type="http://schemas.microsoft.com/office/2007/relationships/hdphoto" Target="../media/hdphoto1.wdp"/><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1.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4.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25.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3.xml"/><Relationship Id="rId5" Type="http://schemas.microsoft.com/office/2007/relationships/hdphoto" Target="../media/hdphoto1.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4.xml"/><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hyperlink" Target="https://schoolcensus.nso.gov.lk/"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9.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7" name="Rectangle: Rounded Corners 6">
            <a:extLst>
              <a:ext uri="{FF2B5EF4-FFF2-40B4-BE49-F238E27FC236}">
                <a16:creationId xmlns:a16="http://schemas.microsoft.com/office/drawing/2014/main" id="{80D20668-AAB4-45D5-8969-80195AAE6A8C}"/>
              </a:ext>
            </a:extLst>
          </p:cNvPr>
          <p:cNvSpPr/>
          <p:nvPr/>
        </p:nvSpPr>
        <p:spPr>
          <a:xfrm>
            <a:off x="4915321" y="1199560"/>
            <a:ext cx="7066147" cy="445887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5016292" y="2869409"/>
            <a:ext cx="6663433" cy="1522163"/>
          </a:xfrm>
        </p:spPr>
        <p:txBody>
          <a:bodyPr>
            <a:noAutofit/>
          </a:bodyPr>
          <a:lstStyle/>
          <a:p>
            <a:r>
              <a:rPr lang="si-LK" sz="2800" b="1" dirty="0">
                <a:solidFill>
                  <a:schemeClr val="tx1"/>
                </a:solidFill>
              </a:rPr>
              <a:t>අධ්‍යයන කාර්ය මණ්ඩල තොරතුරු රැස්කිරීම</a:t>
            </a:r>
            <a:br>
              <a:rPr lang="en-US" sz="2800" b="1" dirty="0">
                <a:solidFill>
                  <a:schemeClr val="tx1"/>
                </a:solidFill>
              </a:rPr>
            </a:br>
            <a:br>
              <a:rPr lang="si-LK" sz="2800" b="1" dirty="0">
                <a:solidFill>
                  <a:schemeClr val="tx1"/>
                </a:solidFill>
              </a:rPr>
            </a:br>
            <a:r>
              <a:rPr lang="si-LK" sz="4000" b="1" dirty="0">
                <a:solidFill>
                  <a:schemeClr val="tx1"/>
                </a:solidFill>
              </a:rPr>
              <a:t>දත්ත නිලධාරීන් පුහුණු වැඩමුළුව </a:t>
            </a:r>
            <a:br>
              <a:rPr lang="si-LK" sz="3200" b="1" dirty="0">
                <a:solidFill>
                  <a:schemeClr val="tx1"/>
                </a:solidFill>
              </a:rPr>
            </a:br>
            <a:br>
              <a:rPr lang="si-LK" sz="3200" b="1" dirty="0">
                <a:solidFill>
                  <a:schemeClr val="tx1"/>
                </a:solidFill>
              </a:rPr>
            </a:br>
            <a:r>
              <a:rPr lang="si-LK" sz="2800" b="1" dirty="0">
                <a:solidFill>
                  <a:schemeClr val="tx1"/>
                </a:solidFill>
              </a:rPr>
              <a:t>සංගණන දිනය - 2026.09.01</a:t>
            </a:r>
            <a:endParaRPr lang="en-US" sz="2800" b="1" dirty="0">
              <a:solidFill>
                <a:schemeClr val="tx1"/>
              </a:solidFill>
            </a:endParaRPr>
          </a:p>
        </p:txBody>
      </p:sp>
      <p:sp>
        <p:nvSpPr>
          <p:cNvPr id="3" name="TextBox 2">
            <a:extLst>
              <a:ext uri="{FF2B5EF4-FFF2-40B4-BE49-F238E27FC236}">
                <a16:creationId xmlns:a16="http://schemas.microsoft.com/office/drawing/2014/main" id="{50A5DC4A-096E-43FE-8D6A-C30524020D09}"/>
              </a:ext>
            </a:extLst>
          </p:cNvPr>
          <p:cNvSpPr txBox="1"/>
          <p:nvPr/>
        </p:nvSpPr>
        <p:spPr>
          <a:xfrm>
            <a:off x="1300899" y="6488668"/>
            <a:ext cx="10444899" cy="369332"/>
          </a:xfrm>
          <a:prstGeom prst="rect">
            <a:avLst/>
          </a:prstGeom>
          <a:noFill/>
        </p:spPr>
        <p:txBody>
          <a:bodyPr wrap="square" rtlCol="0">
            <a:spAutoFit/>
          </a:bodyPr>
          <a:lstStyle/>
          <a:p>
            <a:endParaRPr lang="en-US" dirty="0"/>
          </a:p>
        </p:txBody>
      </p:sp>
      <p:sp>
        <p:nvSpPr>
          <p:cNvPr id="17" name="Rectangle 3">
            <a:extLst>
              <a:ext uri="{FF2B5EF4-FFF2-40B4-BE49-F238E27FC236}">
                <a16:creationId xmlns:a16="http://schemas.microsoft.com/office/drawing/2014/main" id="{846FEEB9-CAFD-40AE-903B-B79160B5DB81}"/>
              </a:ext>
            </a:extLst>
          </p:cNvPr>
          <p:cNvSpPr>
            <a:spLocks noChangeArrowheads="1"/>
          </p:cNvSpPr>
          <p:nvPr/>
        </p:nvSpPr>
        <p:spPr bwMode="auto">
          <a:xfrm>
            <a:off x="5739319" y="4711878"/>
            <a:ext cx="5749047" cy="42063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i-LK" altLang="en-US" sz="2100" b="0" i="0" u="none" strike="noStrike" cap="none" normalizeH="0" baseline="0" dirty="0">
                <a:ln>
                  <a:noFill/>
                </a:ln>
                <a:solidFill>
                  <a:srgbClr val="1F1F1F"/>
                </a:solidFill>
                <a:effectLst/>
                <a:latin typeface="inherit"/>
                <a:cs typeface="Iskoola Pota" panose="020B0502040204020203" pitchFamily="34" charset="0"/>
              </a:rPr>
              <a:t>සංඛ්‍යාලේඛන ශාඛාව</a:t>
            </a:r>
            <a:r>
              <a:rPr kumimoji="0" lang="en-US" altLang="en-US" sz="2100" b="0" i="0" u="none" strike="noStrike" cap="none" normalizeH="0" baseline="0" dirty="0">
                <a:ln>
                  <a:noFill/>
                </a:ln>
                <a:solidFill>
                  <a:srgbClr val="1F1F1F"/>
                </a:solidFill>
                <a:effectLst/>
                <a:latin typeface="inherit"/>
                <a:cs typeface="Iskoola Pota" panose="020B0502040204020203" pitchFamily="34" charset="0"/>
              </a:rPr>
              <a:t>, </a:t>
            </a:r>
            <a:r>
              <a:rPr kumimoji="0" lang="si-LK" altLang="en-US" sz="2100" b="0" i="0" u="none" strike="noStrike" cap="none" normalizeH="0" baseline="0" dirty="0">
                <a:ln>
                  <a:noFill/>
                </a:ln>
                <a:solidFill>
                  <a:srgbClr val="1F1F1F"/>
                </a:solidFill>
                <a:effectLst/>
                <a:latin typeface="inherit"/>
                <a:cs typeface="Iskoola Pota" panose="020B0502040204020203" pitchFamily="34" charset="0"/>
              </a:rPr>
              <a:t>අධ්‍යාපන අමාත්‍යාංශය</a:t>
            </a:r>
            <a:endParaRPr kumimoji="0" lang="en-US" altLang="en-US" sz="2100" b="0" i="0" u="none" strike="noStrike" cap="none" normalizeH="0" baseline="0" dirty="0">
              <a:ln>
                <a:noFill/>
              </a:ln>
              <a:solidFill>
                <a:srgbClr val="1F1F1F"/>
              </a:solidFill>
              <a:effectLst/>
              <a:latin typeface="inherit"/>
              <a:cs typeface="Iskoola Pota" panose="020B050204020402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277F2C-E37E-4920-BC95-DE16512E4AFD}"/>
              </a:ext>
            </a:extLst>
          </p:cNvPr>
          <p:cNvPicPr>
            <a:picLocks noChangeAspect="1"/>
          </p:cNvPicPr>
          <p:nvPr/>
        </p:nvPicPr>
        <p:blipFill>
          <a:blip r:embed="rId4"/>
          <a:stretch>
            <a:fillRect/>
          </a:stretch>
        </p:blipFill>
        <p:spPr>
          <a:xfrm>
            <a:off x="27728" y="1028365"/>
            <a:ext cx="12136544" cy="4801270"/>
          </a:xfrm>
          <a:prstGeom prst="rect">
            <a:avLst/>
          </a:prstGeom>
        </p:spPr>
      </p:pic>
      <p:sp>
        <p:nvSpPr>
          <p:cNvPr id="2" name="TextBox 1">
            <a:extLst>
              <a:ext uri="{FF2B5EF4-FFF2-40B4-BE49-F238E27FC236}">
                <a16:creationId xmlns:a16="http://schemas.microsoft.com/office/drawing/2014/main" id="{8204BFE6-9D4E-BDB9-CF9B-903562CE78A5}"/>
              </a:ext>
            </a:extLst>
          </p:cNvPr>
          <p:cNvSpPr txBox="1"/>
          <p:nvPr/>
        </p:nvSpPr>
        <p:spPr>
          <a:xfrm>
            <a:off x="345234" y="5472987"/>
            <a:ext cx="11439330" cy="646331"/>
          </a:xfrm>
          <a:prstGeom prst="rect">
            <a:avLst/>
          </a:prstGeom>
          <a:noFill/>
        </p:spPr>
        <p:txBody>
          <a:bodyPr wrap="square" rtlCol="0">
            <a:spAutoFit/>
          </a:bodyPr>
          <a:lstStyle/>
          <a:p>
            <a:pPr algn="ctr"/>
            <a:r>
              <a:rPr lang="en-US" b="1" dirty="0">
                <a:solidFill>
                  <a:srgbClr val="C00000"/>
                </a:solidFill>
              </a:rPr>
              <a:t>Step 3: Check Downloaded List of Academic Related Staff with available staff list and check NIC Numbers and write Mobile Numbers and Status under Remarks column</a:t>
            </a:r>
          </a:p>
        </p:txBody>
      </p:sp>
    </p:spTree>
    <p:extLst>
      <p:ext uri="{BB962C8B-B14F-4D97-AF65-F5344CB8AC3E}">
        <p14:creationId xmlns:p14="http://schemas.microsoft.com/office/powerpoint/2010/main" val="138757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b="-1"/>
          <a:stretch/>
        </p:blipFill>
        <p:spPr>
          <a:xfrm>
            <a:off x="1" y="10"/>
            <a:ext cx="12191999" cy="6857990"/>
          </a:xfrm>
          <a:prstGeom prst="rect">
            <a:avLst/>
          </a:prstGeom>
        </p:spPr>
      </p:pic>
      <p:pic>
        <p:nvPicPr>
          <p:cNvPr id="4" name="Picture 3">
            <a:extLst>
              <a:ext uri="{FF2B5EF4-FFF2-40B4-BE49-F238E27FC236}">
                <a16:creationId xmlns:a16="http://schemas.microsoft.com/office/drawing/2014/main" id="{B88358DC-3762-4CE1-830A-B47E1B3F51C9}"/>
              </a:ext>
            </a:extLst>
          </p:cNvPr>
          <p:cNvPicPr>
            <a:picLocks noChangeAspect="1"/>
          </p:cNvPicPr>
          <p:nvPr/>
        </p:nvPicPr>
        <p:blipFill>
          <a:blip r:embed="rId5"/>
          <a:stretch>
            <a:fillRect/>
          </a:stretch>
        </p:blipFill>
        <p:spPr>
          <a:xfrm>
            <a:off x="334779" y="961008"/>
            <a:ext cx="11522439" cy="5509737"/>
          </a:xfrm>
          <a:prstGeom prst="rect">
            <a:avLst/>
          </a:prstGeom>
        </p:spPr>
      </p:pic>
      <p:sp>
        <p:nvSpPr>
          <p:cNvPr id="12" name="Oval 11">
            <a:extLst>
              <a:ext uri="{FF2B5EF4-FFF2-40B4-BE49-F238E27FC236}">
                <a16:creationId xmlns:a16="http://schemas.microsoft.com/office/drawing/2014/main" id="{E3B78950-C5BA-4470-8099-C9950029E12E}"/>
              </a:ext>
            </a:extLst>
          </p:cNvPr>
          <p:cNvSpPr/>
          <p:nvPr/>
        </p:nvSpPr>
        <p:spPr>
          <a:xfrm>
            <a:off x="3650466" y="2700834"/>
            <a:ext cx="848413" cy="728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70E6A6E-531E-41F9-9C7B-B7C0E508EEB2}"/>
              </a:ext>
            </a:extLst>
          </p:cNvPr>
          <p:cNvSpPr/>
          <p:nvPr/>
        </p:nvSpPr>
        <p:spPr>
          <a:xfrm>
            <a:off x="7701665" y="2518160"/>
            <a:ext cx="3526951" cy="42691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1027E7F8-B116-4FC6-A304-A33C01FC89FE}"/>
              </a:ext>
            </a:extLst>
          </p:cNvPr>
          <p:cNvSpPr/>
          <p:nvPr/>
        </p:nvSpPr>
        <p:spPr>
          <a:xfrm>
            <a:off x="4666269" y="2679629"/>
            <a:ext cx="3517243" cy="405352"/>
          </a:xfrm>
          <a:prstGeom prst="rightArrow">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1D38351-D14F-4432-B114-BA621DEC5C3B}"/>
              </a:ext>
            </a:extLst>
          </p:cNvPr>
          <p:cNvSpPr txBox="1"/>
          <p:nvPr/>
        </p:nvSpPr>
        <p:spPr>
          <a:xfrm>
            <a:off x="61556" y="42275"/>
            <a:ext cx="2084485" cy="769441"/>
          </a:xfrm>
          <a:prstGeom prst="rect">
            <a:avLst/>
          </a:prstGeom>
          <a:noFill/>
        </p:spPr>
        <p:txBody>
          <a:bodyPr wrap="square" rtlCol="0">
            <a:spAutoFit/>
          </a:bodyPr>
          <a:lstStyle/>
          <a:p>
            <a:r>
              <a:rPr lang="en-US" sz="4400" b="1" dirty="0">
                <a:ln>
                  <a:solidFill>
                    <a:schemeClr val="bg1"/>
                  </a:solidFill>
                </a:ln>
                <a:solidFill>
                  <a:srgbClr val="0070C0"/>
                </a:solidFill>
              </a:rPr>
              <a:t>In Staff</a:t>
            </a:r>
          </a:p>
        </p:txBody>
      </p:sp>
      <p:sp>
        <p:nvSpPr>
          <p:cNvPr id="2" name="TextBox 1">
            <a:extLst>
              <a:ext uri="{FF2B5EF4-FFF2-40B4-BE49-F238E27FC236}">
                <a16:creationId xmlns:a16="http://schemas.microsoft.com/office/drawing/2014/main" id="{14155F40-325E-6760-DC4D-690715A79B6A}"/>
              </a:ext>
            </a:extLst>
          </p:cNvPr>
          <p:cNvSpPr txBox="1"/>
          <p:nvPr/>
        </p:nvSpPr>
        <p:spPr>
          <a:xfrm>
            <a:off x="4394718" y="103829"/>
            <a:ext cx="7735726" cy="646331"/>
          </a:xfrm>
          <a:prstGeom prst="rect">
            <a:avLst/>
          </a:prstGeom>
          <a:noFill/>
        </p:spPr>
        <p:txBody>
          <a:bodyPr wrap="square" rtlCol="0">
            <a:spAutoFit/>
          </a:bodyPr>
          <a:lstStyle/>
          <a:p>
            <a:pPr algn="ctr"/>
            <a:r>
              <a:rPr lang="en-US" b="1" dirty="0">
                <a:solidFill>
                  <a:srgbClr val="C00000"/>
                </a:solidFill>
              </a:rPr>
              <a:t>Step 4: Select the Status of Academic Related Staff already available under your school and check NIC Numbers and Mobile Numbers and Update if required</a:t>
            </a:r>
          </a:p>
        </p:txBody>
      </p:sp>
    </p:spTree>
    <p:extLst>
      <p:ext uri="{BB962C8B-B14F-4D97-AF65-F5344CB8AC3E}">
        <p14:creationId xmlns:p14="http://schemas.microsoft.com/office/powerpoint/2010/main" val="3020732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b="-1"/>
          <a:stretch/>
        </p:blipFill>
        <p:spPr>
          <a:xfrm>
            <a:off x="0" y="-1"/>
            <a:ext cx="12191999" cy="6857990"/>
          </a:xfrm>
          <a:prstGeom prst="rect">
            <a:avLst/>
          </a:prstGeom>
        </p:spPr>
      </p:pic>
      <p:pic>
        <p:nvPicPr>
          <p:cNvPr id="7" name="Picture 6">
            <a:extLst>
              <a:ext uri="{FF2B5EF4-FFF2-40B4-BE49-F238E27FC236}">
                <a16:creationId xmlns:a16="http://schemas.microsoft.com/office/drawing/2014/main" id="{7D10CE6B-741A-42D8-9B03-3A089310FC56}"/>
              </a:ext>
            </a:extLst>
          </p:cNvPr>
          <p:cNvPicPr>
            <a:picLocks noChangeAspect="1"/>
          </p:cNvPicPr>
          <p:nvPr/>
        </p:nvPicPr>
        <p:blipFill>
          <a:blip r:embed="rId5"/>
          <a:stretch>
            <a:fillRect/>
          </a:stretch>
        </p:blipFill>
        <p:spPr>
          <a:xfrm>
            <a:off x="372883" y="873939"/>
            <a:ext cx="11446232" cy="5425910"/>
          </a:xfrm>
          <a:prstGeom prst="rect">
            <a:avLst/>
          </a:prstGeom>
        </p:spPr>
      </p:pic>
      <p:sp>
        <p:nvSpPr>
          <p:cNvPr id="12" name="Oval 11">
            <a:extLst>
              <a:ext uri="{FF2B5EF4-FFF2-40B4-BE49-F238E27FC236}">
                <a16:creationId xmlns:a16="http://schemas.microsoft.com/office/drawing/2014/main" id="{E3B78950-C5BA-4470-8099-C9950029E12E}"/>
              </a:ext>
            </a:extLst>
          </p:cNvPr>
          <p:cNvSpPr/>
          <p:nvPr/>
        </p:nvSpPr>
        <p:spPr>
          <a:xfrm>
            <a:off x="3591612" y="3941672"/>
            <a:ext cx="848413" cy="728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70E6A6E-531E-41F9-9C7B-B7C0E508EEB2}"/>
              </a:ext>
            </a:extLst>
          </p:cNvPr>
          <p:cNvSpPr/>
          <p:nvPr/>
        </p:nvSpPr>
        <p:spPr>
          <a:xfrm>
            <a:off x="8183512" y="4305752"/>
            <a:ext cx="2713874" cy="22364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1027E7F8-B116-4FC6-A304-A33C01FC89FE}"/>
              </a:ext>
            </a:extLst>
          </p:cNvPr>
          <p:cNvSpPr/>
          <p:nvPr/>
        </p:nvSpPr>
        <p:spPr>
          <a:xfrm>
            <a:off x="4666268" y="4305741"/>
            <a:ext cx="3517243" cy="405352"/>
          </a:xfrm>
          <a:prstGeom prst="rightArrow">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1D38351-D14F-4432-B114-BA621DEC5C3B}"/>
              </a:ext>
            </a:extLst>
          </p:cNvPr>
          <p:cNvSpPr txBox="1"/>
          <p:nvPr/>
        </p:nvSpPr>
        <p:spPr>
          <a:xfrm>
            <a:off x="192187" y="94268"/>
            <a:ext cx="2513692" cy="769441"/>
          </a:xfrm>
          <a:prstGeom prst="rect">
            <a:avLst/>
          </a:prstGeom>
          <a:noFill/>
        </p:spPr>
        <p:txBody>
          <a:bodyPr wrap="square" rtlCol="0">
            <a:spAutoFit/>
          </a:bodyPr>
          <a:lstStyle/>
          <a:p>
            <a:r>
              <a:rPr lang="en-US" sz="4400" b="1" dirty="0">
                <a:ln>
                  <a:solidFill>
                    <a:schemeClr val="bg1"/>
                  </a:solidFill>
                </a:ln>
                <a:solidFill>
                  <a:srgbClr val="0070C0"/>
                </a:solidFill>
              </a:rPr>
              <a:t>Out Staff</a:t>
            </a:r>
          </a:p>
        </p:txBody>
      </p:sp>
      <p:sp>
        <p:nvSpPr>
          <p:cNvPr id="2" name="TextBox 1">
            <a:extLst>
              <a:ext uri="{FF2B5EF4-FFF2-40B4-BE49-F238E27FC236}">
                <a16:creationId xmlns:a16="http://schemas.microsoft.com/office/drawing/2014/main" id="{7523BB1D-D241-B389-2871-78FCAED5D18E}"/>
              </a:ext>
            </a:extLst>
          </p:cNvPr>
          <p:cNvSpPr txBox="1"/>
          <p:nvPr/>
        </p:nvSpPr>
        <p:spPr>
          <a:xfrm>
            <a:off x="4394718" y="103829"/>
            <a:ext cx="7735726" cy="646331"/>
          </a:xfrm>
          <a:prstGeom prst="rect">
            <a:avLst/>
          </a:prstGeom>
          <a:noFill/>
        </p:spPr>
        <p:txBody>
          <a:bodyPr wrap="square" rtlCol="0">
            <a:spAutoFit/>
          </a:bodyPr>
          <a:lstStyle/>
          <a:p>
            <a:pPr algn="ctr"/>
            <a:r>
              <a:rPr lang="en-US" b="1" dirty="0">
                <a:solidFill>
                  <a:srgbClr val="C00000"/>
                </a:solidFill>
              </a:rPr>
              <a:t>Step 5: Deactivate and Select the Status of Academic Related Staff not currently coming under your school accordingly</a:t>
            </a:r>
          </a:p>
        </p:txBody>
      </p:sp>
    </p:spTree>
    <p:extLst>
      <p:ext uri="{BB962C8B-B14F-4D97-AF65-F5344CB8AC3E}">
        <p14:creationId xmlns:p14="http://schemas.microsoft.com/office/powerpoint/2010/main" val="1966823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b="-1"/>
          <a:stretch/>
        </p:blipFill>
        <p:spPr>
          <a:xfrm>
            <a:off x="0" y="-1"/>
            <a:ext cx="12191999" cy="6857990"/>
          </a:xfrm>
          <a:prstGeom prst="rect">
            <a:avLst/>
          </a:prstGeom>
        </p:spPr>
      </p:pic>
      <p:sp>
        <p:nvSpPr>
          <p:cNvPr id="5" name="TextBox 4">
            <a:extLst>
              <a:ext uri="{FF2B5EF4-FFF2-40B4-BE49-F238E27FC236}">
                <a16:creationId xmlns:a16="http://schemas.microsoft.com/office/drawing/2014/main" id="{7A66963B-01C8-4771-B498-EB781F9D715E}"/>
              </a:ext>
            </a:extLst>
          </p:cNvPr>
          <p:cNvSpPr txBox="1"/>
          <p:nvPr/>
        </p:nvSpPr>
        <p:spPr>
          <a:xfrm>
            <a:off x="3289955" y="191567"/>
            <a:ext cx="6061435" cy="769441"/>
          </a:xfrm>
          <a:prstGeom prst="rect">
            <a:avLst/>
          </a:prstGeom>
          <a:noFill/>
        </p:spPr>
        <p:txBody>
          <a:bodyPr wrap="square" rtlCol="0">
            <a:spAutoFit/>
          </a:bodyPr>
          <a:lstStyle/>
          <a:p>
            <a:r>
              <a:rPr lang="en-US" sz="4400" b="1" dirty="0">
                <a:ln>
                  <a:solidFill>
                    <a:schemeClr val="bg1"/>
                  </a:solidFill>
                </a:ln>
                <a:solidFill>
                  <a:srgbClr val="0070C0"/>
                </a:solidFill>
              </a:rPr>
              <a:t>Edit ID and Phone No</a:t>
            </a:r>
          </a:p>
        </p:txBody>
      </p:sp>
      <p:pic>
        <p:nvPicPr>
          <p:cNvPr id="4" name="Picture 3">
            <a:extLst>
              <a:ext uri="{FF2B5EF4-FFF2-40B4-BE49-F238E27FC236}">
                <a16:creationId xmlns:a16="http://schemas.microsoft.com/office/drawing/2014/main" id="{9D8ED985-1999-4C7E-AE24-AC6B97FB41D5}"/>
              </a:ext>
            </a:extLst>
          </p:cNvPr>
          <p:cNvPicPr>
            <a:picLocks noChangeAspect="1"/>
          </p:cNvPicPr>
          <p:nvPr/>
        </p:nvPicPr>
        <p:blipFill>
          <a:blip r:embed="rId5"/>
          <a:stretch>
            <a:fillRect/>
          </a:stretch>
        </p:blipFill>
        <p:spPr>
          <a:xfrm>
            <a:off x="315729" y="1855333"/>
            <a:ext cx="11560542" cy="3147333"/>
          </a:xfrm>
          <a:prstGeom prst="rect">
            <a:avLst/>
          </a:prstGeom>
        </p:spPr>
      </p:pic>
      <p:sp>
        <p:nvSpPr>
          <p:cNvPr id="8" name="Oval 7">
            <a:extLst>
              <a:ext uri="{FF2B5EF4-FFF2-40B4-BE49-F238E27FC236}">
                <a16:creationId xmlns:a16="http://schemas.microsoft.com/office/drawing/2014/main" id="{04EAE3B3-04D9-4DCF-8C37-048B7E54AD8A}"/>
              </a:ext>
            </a:extLst>
          </p:cNvPr>
          <p:cNvSpPr/>
          <p:nvPr/>
        </p:nvSpPr>
        <p:spPr>
          <a:xfrm>
            <a:off x="7421188" y="3502112"/>
            <a:ext cx="848413" cy="728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BA9122BA-2C2F-4B34-BCDA-2DB492549F86}"/>
              </a:ext>
            </a:extLst>
          </p:cNvPr>
          <p:cNvSpPr/>
          <p:nvPr/>
        </p:nvSpPr>
        <p:spPr>
          <a:xfrm>
            <a:off x="4421171" y="3544478"/>
            <a:ext cx="2837468" cy="7258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nector: Curved 8">
            <a:extLst>
              <a:ext uri="{FF2B5EF4-FFF2-40B4-BE49-F238E27FC236}">
                <a16:creationId xmlns:a16="http://schemas.microsoft.com/office/drawing/2014/main" id="{2F71C1D4-CC46-4CDD-8B2B-A53424BD550B}"/>
              </a:ext>
            </a:extLst>
          </p:cNvPr>
          <p:cNvCxnSpPr>
            <a:cxnSpLocks/>
          </p:cNvCxnSpPr>
          <p:nvPr/>
        </p:nvCxnSpPr>
        <p:spPr>
          <a:xfrm rot="10800000" flipV="1">
            <a:off x="6551631" y="3428988"/>
            <a:ext cx="1131214" cy="11"/>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2" name="Speech Bubble: Rectangle with Corners Rounded 1">
            <a:extLst>
              <a:ext uri="{FF2B5EF4-FFF2-40B4-BE49-F238E27FC236}">
                <a16:creationId xmlns:a16="http://schemas.microsoft.com/office/drawing/2014/main" id="{F8E7CC97-8D8B-4BE4-940F-028DDCEAA622}"/>
              </a:ext>
            </a:extLst>
          </p:cNvPr>
          <p:cNvSpPr/>
          <p:nvPr/>
        </p:nvSpPr>
        <p:spPr>
          <a:xfrm>
            <a:off x="4194929" y="5529946"/>
            <a:ext cx="6647242" cy="1046375"/>
          </a:xfrm>
          <a:prstGeom prst="wedgeRoundRectCallout">
            <a:avLst>
              <a:gd name="adj1" fmla="val 9701"/>
              <a:gd name="adj2" fmla="val -173536"/>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a:solidFill>
                  <a:schemeClr val="bg1"/>
                </a:solidFill>
              </a:rPr>
              <a:t>Untick the checkbox to edit the NIC Number and Mobile Number.</a:t>
            </a:r>
          </a:p>
          <a:p>
            <a:pPr algn="ctr"/>
            <a:r>
              <a:rPr lang="en-US" b="1" dirty="0">
                <a:solidFill>
                  <a:schemeClr val="bg1"/>
                </a:solidFill>
              </a:rPr>
              <a:t> After correcting them, tick the checkbox again to confirm NIC &amp; Mobile No are correct to System</a:t>
            </a:r>
          </a:p>
        </p:txBody>
      </p:sp>
      <p:sp>
        <p:nvSpPr>
          <p:cNvPr id="7" name="TextBox 6">
            <a:extLst>
              <a:ext uri="{FF2B5EF4-FFF2-40B4-BE49-F238E27FC236}">
                <a16:creationId xmlns:a16="http://schemas.microsoft.com/office/drawing/2014/main" id="{9FE2617A-8F1A-1548-80B6-CE0C740DE673}"/>
              </a:ext>
            </a:extLst>
          </p:cNvPr>
          <p:cNvSpPr txBox="1"/>
          <p:nvPr/>
        </p:nvSpPr>
        <p:spPr>
          <a:xfrm>
            <a:off x="4537368" y="1264779"/>
            <a:ext cx="7735726" cy="369332"/>
          </a:xfrm>
          <a:prstGeom prst="rect">
            <a:avLst/>
          </a:prstGeom>
          <a:noFill/>
        </p:spPr>
        <p:txBody>
          <a:bodyPr wrap="square" rtlCol="0">
            <a:spAutoFit/>
          </a:bodyPr>
          <a:lstStyle/>
          <a:p>
            <a:pPr algn="ctr"/>
            <a:r>
              <a:rPr lang="en-US" b="1" dirty="0">
                <a:solidFill>
                  <a:srgbClr val="C00000"/>
                </a:solidFill>
              </a:rPr>
              <a:t>Method of Edit/ Correct NIC No or/and Mobile No if incorrect or not updated </a:t>
            </a:r>
          </a:p>
        </p:txBody>
      </p:sp>
    </p:spTree>
    <p:extLst>
      <p:ext uri="{BB962C8B-B14F-4D97-AF65-F5344CB8AC3E}">
        <p14:creationId xmlns:p14="http://schemas.microsoft.com/office/powerpoint/2010/main" val="13356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48A1C-0A5E-47D4-B831-2784EFE173E7}"/>
              </a:ext>
            </a:extLst>
          </p:cNvPr>
          <p:cNvPicPr>
            <a:picLocks noChangeAspect="1"/>
          </p:cNvPicPr>
          <p:nvPr/>
        </p:nvPicPr>
        <p:blipFill>
          <a:blip r:embed="rId3"/>
          <a:stretch>
            <a:fillRect/>
          </a:stretch>
        </p:blipFill>
        <p:spPr>
          <a:xfrm>
            <a:off x="0" y="759992"/>
            <a:ext cx="12192000" cy="5338015"/>
          </a:xfrm>
          <a:prstGeom prst="rect">
            <a:avLst/>
          </a:prstGeom>
        </p:spPr>
      </p:pic>
      <p:sp>
        <p:nvSpPr>
          <p:cNvPr id="11" name="Oval 10">
            <a:extLst>
              <a:ext uri="{FF2B5EF4-FFF2-40B4-BE49-F238E27FC236}">
                <a16:creationId xmlns:a16="http://schemas.microsoft.com/office/drawing/2014/main" id="{6235608A-C5E7-46C2-81F5-2847AF9A54A5}"/>
              </a:ext>
            </a:extLst>
          </p:cNvPr>
          <p:cNvSpPr/>
          <p:nvPr/>
        </p:nvSpPr>
        <p:spPr>
          <a:xfrm>
            <a:off x="-103694" y="2465911"/>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6CFCBAD-3AA2-4A4F-8F37-5D4330273E7E}"/>
              </a:ext>
            </a:extLst>
          </p:cNvPr>
          <p:cNvSpPr/>
          <p:nvPr/>
        </p:nvSpPr>
        <p:spPr>
          <a:xfrm>
            <a:off x="10529740" y="5005633"/>
            <a:ext cx="1765954" cy="64259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80BD9BF-C848-C10C-7672-AAE45DEE17A3}"/>
              </a:ext>
            </a:extLst>
          </p:cNvPr>
          <p:cNvSpPr txBox="1"/>
          <p:nvPr/>
        </p:nvSpPr>
        <p:spPr>
          <a:xfrm>
            <a:off x="2099388" y="4843777"/>
            <a:ext cx="7044612" cy="1200329"/>
          </a:xfrm>
          <a:prstGeom prst="rect">
            <a:avLst/>
          </a:prstGeom>
          <a:noFill/>
        </p:spPr>
        <p:txBody>
          <a:bodyPr wrap="square" rtlCol="0">
            <a:spAutoFit/>
          </a:bodyPr>
          <a:lstStyle/>
          <a:p>
            <a:pPr algn="ctr"/>
            <a:r>
              <a:rPr lang="en-US" b="1" dirty="0">
                <a:solidFill>
                  <a:srgbClr val="C00000"/>
                </a:solidFill>
              </a:rPr>
              <a:t>Step 6: Page by Page Click on Update button after select Status of All in the same page </a:t>
            </a:r>
          </a:p>
          <a:p>
            <a:pPr algn="ctr"/>
            <a:r>
              <a:rPr lang="en-US" b="1" dirty="0">
                <a:solidFill>
                  <a:srgbClr val="C00000"/>
                </a:solidFill>
              </a:rPr>
              <a:t>which provide permission to Individual staff members to update their information by Loging to the Online data portal</a:t>
            </a:r>
          </a:p>
        </p:txBody>
      </p:sp>
    </p:spTree>
    <p:extLst>
      <p:ext uri="{BB962C8B-B14F-4D97-AF65-F5344CB8AC3E}">
        <p14:creationId xmlns:p14="http://schemas.microsoft.com/office/powerpoint/2010/main" val="255909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AF7DB5-1ECE-44CC-A9F0-4A014772F846}"/>
              </a:ext>
            </a:extLst>
          </p:cNvPr>
          <p:cNvPicPr>
            <a:picLocks noChangeAspect="1"/>
          </p:cNvPicPr>
          <p:nvPr/>
        </p:nvPicPr>
        <p:blipFill>
          <a:blip r:embed="rId4"/>
          <a:stretch>
            <a:fillRect/>
          </a:stretch>
        </p:blipFill>
        <p:spPr>
          <a:xfrm>
            <a:off x="0" y="854351"/>
            <a:ext cx="12192000" cy="5149297"/>
          </a:xfrm>
          <a:prstGeom prst="rect">
            <a:avLst/>
          </a:prstGeom>
        </p:spPr>
      </p:pic>
      <p:sp>
        <p:nvSpPr>
          <p:cNvPr id="4" name="Oval 3">
            <a:extLst>
              <a:ext uri="{FF2B5EF4-FFF2-40B4-BE49-F238E27FC236}">
                <a16:creationId xmlns:a16="http://schemas.microsoft.com/office/drawing/2014/main" id="{72DBD83A-DB20-4BBA-BB34-6CA5BF0172A4}"/>
              </a:ext>
            </a:extLst>
          </p:cNvPr>
          <p:cNvSpPr/>
          <p:nvPr/>
        </p:nvSpPr>
        <p:spPr>
          <a:xfrm>
            <a:off x="-103694" y="2465911"/>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D57DB8F-D359-18F9-277A-D3155249354A}"/>
              </a:ext>
            </a:extLst>
          </p:cNvPr>
          <p:cNvSpPr txBox="1"/>
          <p:nvPr/>
        </p:nvSpPr>
        <p:spPr>
          <a:xfrm>
            <a:off x="1932496" y="208020"/>
            <a:ext cx="8563675" cy="646331"/>
          </a:xfrm>
          <a:prstGeom prst="rect">
            <a:avLst/>
          </a:prstGeom>
          <a:noFill/>
        </p:spPr>
        <p:txBody>
          <a:bodyPr wrap="square" rtlCol="0">
            <a:spAutoFit/>
          </a:bodyPr>
          <a:lstStyle/>
          <a:p>
            <a:r>
              <a:rPr lang="en-US" dirty="0">
                <a:solidFill>
                  <a:srgbClr val="C00000"/>
                </a:solidFill>
              </a:rPr>
              <a:t>Appearance of Manage Staff Tab for School Data Officers after Update Listed Academic related staff According to School Census 2025</a:t>
            </a:r>
          </a:p>
        </p:txBody>
      </p:sp>
    </p:spTree>
    <p:extLst>
      <p:ext uri="{BB962C8B-B14F-4D97-AF65-F5344CB8AC3E}">
        <p14:creationId xmlns:p14="http://schemas.microsoft.com/office/powerpoint/2010/main" val="163381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AC0EF8-AE3C-4E39-A4F0-267631A349EA}"/>
              </a:ext>
            </a:extLst>
          </p:cNvPr>
          <p:cNvPicPr>
            <a:picLocks noChangeAspect="1"/>
          </p:cNvPicPr>
          <p:nvPr/>
        </p:nvPicPr>
        <p:blipFill>
          <a:blip r:embed="rId4"/>
          <a:stretch>
            <a:fillRect/>
          </a:stretch>
        </p:blipFill>
        <p:spPr>
          <a:xfrm>
            <a:off x="0" y="1308791"/>
            <a:ext cx="12192000" cy="4240418"/>
          </a:xfrm>
          <a:prstGeom prst="rect">
            <a:avLst/>
          </a:prstGeom>
        </p:spPr>
      </p:pic>
      <p:sp>
        <p:nvSpPr>
          <p:cNvPr id="4" name="Oval 3">
            <a:extLst>
              <a:ext uri="{FF2B5EF4-FFF2-40B4-BE49-F238E27FC236}">
                <a16:creationId xmlns:a16="http://schemas.microsoft.com/office/drawing/2014/main" id="{3F32887A-ACDB-4302-B074-9F813D7282DB}"/>
              </a:ext>
            </a:extLst>
          </p:cNvPr>
          <p:cNvSpPr/>
          <p:nvPr/>
        </p:nvSpPr>
        <p:spPr>
          <a:xfrm>
            <a:off x="-197962" y="1504377"/>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0589FCF-00F8-A68E-7220-00E18A15BB54}"/>
              </a:ext>
            </a:extLst>
          </p:cNvPr>
          <p:cNvSpPr txBox="1"/>
          <p:nvPr/>
        </p:nvSpPr>
        <p:spPr>
          <a:xfrm>
            <a:off x="2875655" y="447869"/>
            <a:ext cx="8563675" cy="646331"/>
          </a:xfrm>
          <a:prstGeom prst="rect">
            <a:avLst/>
          </a:prstGeom>
          <a:noFill/>
        </p:spPr>
        <p:txBody>
          <a:bodyPr wrap="square" rtlCol="0">
            <a:spAutoFit/>
          </a:bodyPr>
          <a:lstStyle/>
          <a:p>
            <a:r>
              <a:rPr lang="en-US" dirty="0">
                <a:solidFill>
                  <a:srgbClr val="C00000"/>
                </a:solidFill>
              </a:rPr>
              <a:t>Appearance of Dashboard for School Data Officers after Update Listed Academic related staff According to School Census 2025</a:t>
            </a:r>
          </a:p>
        </p:txBody>
      </p:sp>
    </p:spTree>
    <p:extLst>
      <p:ext uri="{BB962C8B-B14F-4D97-AF65-F5344CB8AC3E}">
        <p14:creationId xmlns:p14="http://schemas.microsoft.com/office/powerpoint/2010/main" val="42211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628C84-8DFF-4375-A79D-F5C14C9621C5}"/>
              </a:ext>
            </a:extLst>
          </p:cNvPr>
          <p:cNvPicPr>
            <a:picLocks noChangeAspect="1"/>
          </p:cNvPicPr>
          <p:nvPr/>
        </p:nvPicPr>
        <p:blipFill>
          <a:blip r:embed="rId4"/>
          <a:stretch>
            <a:fillRect/>
          </a:stretch>
        </p:blipFill>
        <p:spPr>
          <a:xfrm>
            <a:off x="0" y="616231"/>
            <a:ext cx="12192000" cy="5625537"/>
          </a:xfrm>
          <a:prstGeom prst="rect">
            <a:avLst/>
          </a:prstGeom>
        </p:spPr>
      </p:pic>
      <p:sp>
        <p:nvSpPr>
          <p:cNvPr id="4" name="Oval 3">
            <a:extLst>
              <a:ext uri="{FF2B5EF4-FFF2-40B4-BE49-F238E27FC236}">
                <a16:creationId xmlns:a16="http://schemas.microsoft.com/office/drawing/2014/main" id="{A3B4818B-698E-44CC-BB36-EA5108E84E1B}"/>
              </a:ext>
            </a:extLst>
          </p:cNvPr>
          <p:cNvSpPr/>
          <p:nvPr/>
        </p:nvSpPr>
        <p:spPr>
          <a:xfrm>
            <a:off x="-197962" y="1824888"/>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FD1145F-0924-4440-AE98-90CCFB0B91EA}"/>
              </a:ext>
            </a:extLst>
          </p:cNvPr>
          <p:cNvSpPr/>
          <p:nvPr/>
        </p:nvSpPr>
        <p:spPr>
          <a:xfrm>
            <a:off x="10642863" y="5625115"/>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E32261-C000-3AE0-2D71-2E5B024C725D}"/>
              </a:ext>
            </a:extLst>
          </p:cNvPr>
          <p:cNvSpPr txBox="1"/>
          <p:nvPr/>
        </p:nvSpPr>
        <p:spPr>
          <a:xfrm>
            <a:off x="606491" y="130634"/>
            <a:ext cx="11168742" cy="369332"/>
          </a:xfrm>
          <a:prstGeom prst="rect">
            <a:avLst/>
          </a:prstGeom>
          <a:noFill/>
        </p:spPr>
        <p:txBody>
          <a:bodyPr wrap="square" rtlCol="0">
            <a:spAutoFit/>
          </a:bodyPr>
          <a:lstStyle/>
          <a:p>
            <a:pPr algn="ctr"/>
            <a:r>
              <a:rPr lang="en-US" b="1" dirty="0">
                <a:solidFill>
                  <a:srgbClr val="C00000"/>
                </a:solidFill>
              </a:rPr>
              <a:t>Step 7:  Use Add Staff Tab to Add any missing Academic related Staff to be counted under your school</a:t>
            </a:r>
          </a:p>
        </p:txBody>
      </p:sp>
    </p:spTree>
    <p:extLst>
      <p:ext uri="{BB962C8B-B14F-4D97-AF65-F5344CB8AC3E}">
        <p14:creationId xmlns:p14="http://schemas.microsoft.com/office/powerpoint/2010/main" val="358980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B4957D-72C7-48FA-B1FD-B90659076623}"/>
              </a:ext>
            </a:extLst>
          </p:cNvPr>
          <p:cNvPicPr>
            <a:picLocks noChangeAspect="1"/>
          </p:cNvPicPr>
          <p:nvPr/>
        </p:nvPicPr>
        <p:blipFill>
          <a:blip r:embed="rId4"/>
          <a:stretch>
            <a:fillRect/>
          </a:stretch>
        </p:blipFill>
        <p:spPr>
          <a:xfrm>
            <a:off x="0" y="652340"/>
            <a:ext cx="12192000" cy="5553320"/>
          </a:xfrm>
          <a:prstGeom prst="rect">
            <a:avLst/>
          </a:prstGeom>
        </p:spPr>
      </p:pic>
      <p:sp>
        <p:nvSpPr>
          <p:cNvPr id="4" name="Oval 3">
            <a:extLst>
              <a:ext uri="{FF2B5EF4-FFF2-40B4-BE49-F238E27FC236}">
                <a16:creationId xmlns:a16="http://schemas.microsoft.com/office/drawing/2014/main" id="{2F07E954-9F51-475B-AA17-6D2C91C776D5}"/>
              </a:ext>
            </a:extLst>
          </p:cNvPr>
          <p:cNvSpPr/>
          <p:nvPr/>
        </p:nvSpPr>
        <p:spPr>
          <a:xfrm>
            <a:off x="2205873" y="1872022"/>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51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EBCAE7-9B0E-47CE-B301-B48B0E671880}"/>
              </a:ext>
            </a:extLst>
          </p:cNvPr>
          <p:cNvPicPr>
            <a:picLocks noChangeAspect="1"/>
          </p:cNvPicPr>
          <p:nvPr/>
        </p:nvPicPr>
        <p:blipFill>
          <a:blip r:embed="rId4"/>
          <a:stretch>
            <a:fillRect/>
          </a:stretch>
        </p:blipFill>
        <p:spPr>
          <a:xfrm>
            <a:off x="0" y="725416"/>
            <a:ext cx="12192000" cy="5407168"/>
          </a:xfrm>
          <a:prstGeom prst="rect">
            <a:avLst/>
          </a:prstGeom>
        </p:spPr>
      </p:pic>
      <p:sp>
        <p:nvSpPr>
          <p:cNvPr id="4" name="Oval 3">
            <a:extLst>
              <a:ext uri="{FF2B5EF4-FFF2-40B4-BE49-F238E27FC236}">
                <a16:creationId xmlns:a16="http://schemas.microsoft.com/office/drawing/2014/main" id="{31DA01CF-3943-447F-B9CD-CAE9BA6D3D00}"/>
              </a:ext>
            </a:extLst>
          </p:cNvPr>
          <p:cNvSpPr/>
          <p:nvPr/>
        </p:nvSpPr>
        <p:spPr>
          <a:xfrm>
            <a:off x="-103694" y="2465911"/>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3C7FA4-61DA-40C7-B064-733F7248D25A}"/>
              </a:ext>
            </a:extLst>
          </p:cNvPr>
          <p:cNvSpPr txBox="1"/>
          <p:nvPr/>
        </p:nvSpPr>
        <p:spPr>
          <a:xfrm>
            <a:off x="1920550" y="228376"/>
            <a:ext cx="8296470" cy="369332"/>
          </a:xfrm>
          <a:prstGeom prst="rect">
            <a:avLst/>
          </a:prstGeom>
          <a:noFill/>
        </p:spPr>
        <p:txBody>
          <a:bodyPr wrap="square" rtlCol="0">
            <a:spAutoFit/>
          </a:bodyPr>
          <a:lstStyle/>
          <a:p>
            <a:pPr algn="ctr"/>
            <a:r>
              <a:rPr lang="en-US" b="1" dirty="0">
                <a:solidFill>
                  <a:srgbClr val="C00000"/>
                </a:solidFill>
              </a:rPr>
              <a:t>Step 8: Select the Status Column of Newly Added Academic Related Staff member/s</a:t>
            </a:r>
          </a:p>
        </p:txBody>
      </p:sp>
    </p:spTree>
    <p:extLst>
      <p:ext uri="{BB962C8B-B14F-4D97-AF65-F5344CB8AC3E}">
        <p14:creationId xmlns:p14="http://schemas.microsoft.com/office/powerpoint/2010/main" val="223383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7" name="Rectangle: Rounded Corners 6">
            <a:extLst>
              <a:ext uri="{FF2B5EF4-FFF2-40B4-BE49-F238E27FC236}">
                <a16:creationId xmlns:a16="http://schemas.microsoft.com/office/drawing/2014/main" id="{80D20668-AAB4-45D5-8969-80195AAE6A8C}"/>
              </a:ext>
            </a:extLst>
          </p:cNvPr>
          <p:cNvSpPr/>
          <p:nvPr/>
        </p:nvSpPr>
        <p:spPr>
          <a:xfrm>
            <a:off x="350362" y="306492"/>
            <a:ext cx="11491274" cy="625939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577720" y="2476674"/>
            <a:ext cx="10863735" cy="2340423"/>
          </a:xfrm>
        </p:spPr>
        <p:txBody>
          <a:bodyPr>
            <a:noAutofit/>
          </a:bodyPr>
          <a:lstStyle/>
          <a:p>
            <a:pPr algn="l"/>
            <a:r>
              <a:rPr lang="si-LK" sz="3200" b="1" dirty="0">
                <a:solidFill>
                  <a:schemeClr val="tx1"/>
                </a:solidFill>
                <a:effectLst/>
                <a:ea typeface="Calibri" panose="020F0502020204030204" pitchFamily="34" charset="0"/>
                <a:cs typeface="Iskoola Pota" panose="020B0502040204020203" pitchFamily="34" charset="0"/>
              </a:rPr>
              <a:t>පාසල් සංගණනය 2025 පදනම් කර ගෙන 2026.09.01 දිනට පාසලේ සිටිය හැකි අධ්‍යයන කාර්ය මණ්ඩල තොරතුරු මේ වනවිටත් ඔබට ලබා දී ඇති පරිගණක වැඩසටහනට ඇතුළත් කර ඇත.</a:t>
            </a:r>
            <a:br>
              <a:rPr lang="si-LK" sz="3200" b="1" dirty="0">
                <a:solidFill>
                  <a:schemeClr val="tx1"/>
                </a:solidFill>
                <a:effectLst/>
                <a:ea typeface="Calibri" panose="020F0502020204030204" pitchFamily="34" charset="0"/>
                <a:cs typeface="Iskoola Pota" panose="020B0502040204020203" pitchFamily="34" charset="0"/>
              </a:rPr>
            </a:br>
            <a:br>
              <a:rPr lang="en-US" sz="3200" b="1" dirty="0">
                <a:solidFill>
                  <a:schemeClr val="tx1"/>
                </a:solidFill>
                <a:effectLst/>
                <a:ea typeface="Calibri" panose="020F0502020204030204" pitchFamily="34" charset="0"/>
                <a:cs typeface="Iskoola Pota" panose="020B0502040204020203" pitchFamily="34" charset="0"/>
              </a:rPr>
            </a:br>
            <a:r>
              <a:rPr lang="si-LK" sz="3200" b="1" dirty="0">
                <a:solidFill>
                  <a:schemeClr val="tx1"/>
                </a:solidFill>
                <a:effectLst/>
                <a:ea typeface="Calibri" panose="020F0502020204030204" pitchFamily="34" charset="0"/>
                <a:cs typeface="Iskoola Pota" panose="020B0502040204020203" pitchFamily="34" charset="0"/>
              </a:rPr>
              <a:t>(එහිදී 2026 .08.</a:t>
            </a:r>
            <a:r>
              <a:rPr lang="en-US" sz="3200" b="1" dirty="0">
                <a:solidFill>
                  <a:schemeClr val="tx1"/>
                </a:solidFill>
                <a:effectLst/>
                <a:ea typeface="Calibri" panose="020F0502020204030204" pitchFamily="34" charset="0"/>
                <a:cs typeface="Iskoola Pota" panose="020B0502040204020203" pitchFamily="34" charset="0"/>
              </a:rPr>
              <a:t> 31 </a:t>
            </a:r>
            <a:r>
              <a:rPr lang="si-LK" sz="3200" b="1" dirty="0">
                <a:solidFill>
                  <a:schemeClr val="tx1"/>
                </a:solidFill>
                <a:effectLst/>
                <a:ea typeface="Calibri" panose="020F0502020204030204" pitchFamily="34" charset="0"/>
                <a:cs typeface="Iskoola Pota" panose="020B0502040204020203" pitchFamily="34" charset="0"/>
              </a:rPr>
              <a:t>දිනට විශ්‍රාම යාමට නියමිත </a:t>
            </a:r>
            <a:r>
              <a:rPr kumimoji="0" lang="si-LK" sz="3200" b="1" i="0" u="none" strike="noStrike" kern="1200" cap="none" spc="0" normalizeH="0" baseline="0" noProof="0" dirty="0">
                <a:ln>
                  <a:noFill/>
                </a:ln>
                <a:solidFill>
                  <a:prstClr val="white"/>
                </a:solidFill>
                <a:effectLst/>
                <a:uLnTx/>
                <a:uFillTx/>
                <a:latin typeface="Goudy Old Style"/>
                <a:ea typeface="Calibri" panose="020F0502020204030204" pitchFamily="34" charset="0"/>
                <a:cs typeface="Iskoola Pota" panose="020B0502040204020203" pitchFamily="34" charset="0"/>
              </a:rPr>
              <a:t>අධ්‍යයන </a:t>
            </a:r>
            <a:r>
              <a:rPr kumimoji="0" lang="si-LK" sz="3200" b="1" i="0" u="none" strike="noStrike" kern="1200" cap="none" spc="0" normalizeH="0" baseline="0" noProof="0" dirty="0">
                <a:ln>
                  <a:solidFill>
                    <a:prstClr val="black">
                      <a:lumMod val="75000"/>
                      <a:lumOff val="25000"/>
                      <a:alpha val="10000"/>
                    </a:prstClr>
                  </a:solidFill>
                </a:ln>
                <a:solidFill>
                  <a:prstClr val="white"/>
                </a:solidFill>
                <a:effectLst/>
                <a:uLnTx/>
                <a:uFillTx/>
                <a:latin typeface="Goudy Old Style"/>
                <a:ea typeface="Calibri" panose="020F0502020204030204" pitchFamily="34" charset="0"/>
                <a:cs typeface="Iskoola Pota" panose="020B0502040204020203" pitchFamily="34" charset="0"/>
              </a:rPr>
              <a:t>කාර්ය මණ්ඩලය</a:t>
            </a:r>
            <a:r>
              <a:rPr lang="si-LK" sz="3200" b="1" dirty="0">
                <a:solidFill>
                  <a:schemeClr val="tx1"/>
                </a:solidFill>
                <a:effectLst/>
                <a:ea typeface="Calibri" panose="020F0502020204030204" pitchFamily="34" charset="0"/>
                <a:cs typeface="Iskoola Pota" panose="020B0502040204020203" pitchFamily="34" charset="0"/>
              </a:rPr>
              <a:t> ඉවත්කර මෙතෙක් කර ඇති නව බදවා ගැනීම් අතුළත්කර ඇත.</a:t>
            </a:r>
            <a:r>
              <a:rPr lang="en-US" sz="3200" b="1" dirty="0">
                <a:solidFill>
                  <a:schemeClr val="tx1"/>
                </a:solidFill>
                <a:effectLst/>
                <a:latin typeface="Iskoola Pota" panose="020B0502040204020203" pitchFamily="34" charset="0"/>
                <a:ea typeface="Calibri" panose="020F0502020204030204" pitchFamily="34" charset="0"/>
              </a:rPr>
              <a:t>)</a:t>
            </a:r>
            <a:endParaRPr lang="en-US" sz="9600" dirty="0">
              <a:solidFill>
                <a:schemeClr val="tx1"/>
              </a:solidFill>
            </a:endParaRPr>
          </a:p>
        </p:txBody>
      </p:sp>
    </p:spTree>
    <p:extLst>
      <p:ext uri="{BB962C8B-B14F-4D97-AF65-F5344CB8AC3E}">
        <p14:creationId xmlns:p14="http://schemas.microsoft.com/office/powerpoint/2010/main" val="3177941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C19E70-CE6A-4A7F-9FA1-7D6A6A636730}"/>
              </a:ext>
            </a:extLst>
          </p:cNvPr>
          <p:cNvPicPr>
            <a:picLocks noChangeAspect="1"/>
          </p:cNvPicPr>
          <p:nvPr/>
        </p:nvPicPr>
        <p:blipFill>
          <a:blip r:embed="rId4"/>
          <a:stretch>
            <a:fillRect/>
          </a:stretch>
        </p:blipFill>
        <p:spPr>
          <a:xfrm>
            <a:off x="0" y="773925"/>
            <a:ext cx="12192000" cy="5310149"/>
          </a:xfrm>
          <a:prstGeom prst="rect">
            <a:avLst/>
          </a:prstGeom>
        </p:spPr>
      </p:pic>
      <p:sp>
        <p:nvSpPr>
          <p:cNvPr id="4" name="Oval 3">
            <a:extLst>
              <a:ext uri="{FF2B5EF4-FFF2-40B4-BE49-F238E27FC236}">
                <a16:creationId xmlns:a16="http://schemas.microsoft.com/office/drawing/2014/main" id="{01F70E48-7C38-4119-862E-71CB0CAE0582}"/>
              </a:ext>
            </a:extLst>
          </p:cNvPr>
          <p:cNvSpPr/>
          <p:nvPr/>
        </p:nvSpPr>
        <p:spPr>
          <a:xfrm>
            <a:off x="10011267" y="4483247"/>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036D727-B5DA-773F-8139-2BC769507A71}"/>
              </a:ext>
            </a:extLst>
          </p:cNvPr>
          <p:cNvSpPr txBox="1"/>
          <p:nvPr/>
        </p:nvSpPr>
        <p:spPr>
          <a:xfrm>
            <a:off x="74645" y="75841"/>
            <a:ext cx="12017828" cy="646331"/>
          </a:xfrm>
          <a:prstGeom prst="rect">
            <a:avLst/>
          </a:prstGeom>
          <a:noFill/>
        </p:spPr>
        <p:txBody>
          <a:bodyPr wrap="square" rtlCol="0">
            <a:spAutoFit/>
          </a:bodyPr>
          <a:lstStyle/>
          <a:p>
            <a:pPr algn="ctr"/>
            <a:r>
              <a:rPr lang="en-US" b="1" dirty="0">
                <a:solidFill>
                  <a:srgbClr val="C00000"/>
                </a:solidFill>
              </a:rPr>
              <a:t>Step 9: Click on Update button after select Status of Newly Added Academic related staff/s </a:t>
            </a:r>
          </a:p>
          <a:p>
            <a:pPr algn="ctr"/>
            <a:r>
              <a:rPr lang="en-US" b="1" dirty="0">
                <a:solidFill>
                  <a:srgbClr val="C00000"/>
                </a:solidFill>
              </a:rPr>
              <a:t>Then Newly Added Individual staff member/s can update their information by Loging to the Online data portal</a:t>
            </a:r>
          </a:p>
        </p:txBody>
      </p:sp>
    </p:spTree>
    <p:extLst>
      <p:ext uri="{BB962C8B-B14F-4D97-AF65-F5344CB8AC3E}">
        <p14:creationId xmlns:p14="http://schemas.microsoft.com/office/powerpoint/2010/main" val="51743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96488F-5104-4D83-8D8A-08D2AAE17EE6}"/>
              </a:ext>
            </a:extLst>
          </p:cNvPr>
          <p:cNvPicPr>
            <a:picLocks noChangeAspect="1"/>
          </p:cNvPicPr>
          <p:nvPr/>
        </p:nvPicPr>
        <p:blipFill>
          <a:blip r:embed="rId4"/>
          <a:stretch>
            <a:fillRect/>
          </a:stretch>
        </p:blipFill>
        <p:spPr>
          <a:xfrm>
            <a:off x="0" y="764608"/>
            <a:ext cx="12192000" cy="5328783"/>
          </a:xfrm>
          <a:prstGeom prst="rect">
            <a:avLst/>
          </a:prstGeom>
        </p:spPr>
      </p:pic>
      <p:sp>
        <p:nvSpPr>
          <p:cNvPr id="4" name="Oval 3">
            <a:extLst>
              <a:ext uri="{FF2B5EF4-FFF2-40B4-BE49-F238E27FC236}">
                <a16:creationId xmlns:a16="http://schemas.microsoft.com/office/drawing/2014/main" id="{19338763-7901-4AAA-9287-8DA0278CAF9B}"/>
              </a:ext>
            </a:extLst>
          </p:cNvPr>
          <p:cNvSpPr/>
          <p:nvPr/>
        </p:nvSpPr>
        <p:spPr>
          <a:xfrm>
            <a:off x="2215300" y="2051131"/>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472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DB667A-F23F-4017-90A2-7960BE4D0B68}"/>
              </a:ext>
            </a:extLst>
          </p:cNvPr>
          <p:cNvPicPr>
            <a:picLocks noChangeAspect="1"/>
          </p:cNvPicPr>
          <p:nvPr/>
        </p:nvPicPr>
        <p:blipFill>
          <a:blip r:embed="rId4"/>
          <a:stretch>
            <a:fillRect/>
          </a:stretch>
        </p:blipFill>
        <p:spPr>
          <a:xfrm>
            <a:off x="0" y="757826"/>
            <a:ext cx="12192000" cy="5342347"/>
          </a:xfrm>
          <a:prstGeom prst="rect">
            <a:avLst/>
          </a:prstGeom>
        </p:spPr>
      </p:pic>
      <p:sp>
        <p:nvSpPr>
          <p:cNvPr id="4" name="Oval 3">
            <a:extLst>
              <a:ext uri="{FF2B5EF4-FFF2-40B4-BE49-F238E27FC236}">
                <a16:creationId xmlns:a16="http://schemas.microsoft.com/office/drawing/2014/main" id="{CF346128-1062-4FC8-A835-75E5778503A0}"/>
              </a:ext>
            </a:extLst>
          </p:cNvPr>
          <p:cNvSpPr/>
          <p:nvPr/>
        </p:nvSpPr>
        <p:spPr>
          <a:xfrm>
            <a:off x="2639506" y="3031519"/>
            <a:ext cx="2036190" cy="114455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EFBEFA4-B2EC-8BE2-EB83-65F3D42D466E}"/>
              </a:ext>
            </a:extLst>
          </p:cNvPr>
          <p:cNvSpPr txBox="1"/>
          <p:nvPr/>
        </p:nvSpPr>
        <p:spPr>
          <a:xfrm>
            <a:off x="1427584" y="65314"/>
            <a:ext cx="10328987" cy="646331"/>
          </a:xfrm>
          <a:prstGeom prst="rect">
            <a:avLst/>
          </a:prstGeom>
          <a:noFill/>
        </p:spPr>
        <p:txBody>
          <a:bodyPr wrap="square" rtlCol="0">
            <a:spAutoFit/>
          </a:bodyPr>
          <a:lstStyle/>
          <a:p>
            <a:r>
              <a:rPr lang="en-US" dirty="0">
                <a:solidFill>
                  <a:srgbClr val="C00000"/>
                </a:solidFill>
              </a:rPr>
              <a:t>Appearance of Dashboard for School Data Officers after Adding new member to your school Academic related staff list and Clicking on Update button</a:t>
            </a:r>
          </a:p>
        </p:txBody>
      </p:sp>
    </p:spTree>
    <p:extLst>
      <p:ext uri="{BB962C8B-B14F-4D97-AF65-F5344CB8AC3E}">
        <p14:creationId xmlns:p14="http://schemas.microsoft.com/office/powerpoint/2010/main" val="145069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8B6EAA-9DD5-4C9B-A713-6A7F8B0AE055}"/>
              </a:ext>
            </a:extLst>
          </p:cNvPr>
          <p:cNvPicPr>
            <a:picLocks noChangeAspect="1"/>
          </p:cNvPicPr>
          <p:nvPr/>
        </p:nvPicPr>
        <p:blipFill>
          <a:blip r:embed="rId4"/>
          <a:stretch>
            <a:fillRect/>
          </a:stretch>
        </p:blipFill>
        <p:spPr>
          <a:xfrm>
            <a:off x="0" y="717530"/>
            <a:ext cx="12192000" cy="5422940"/>
          </a:xfrm>
          <a:prstGeom prst="rect">
            <a:avLst/>
          </a:prstGeom>
        </p:spPr>
      </p:pic>
      <p:sp>
        <p:nvSpPr>
          <p:cNvPr id="2" name="TextBox 1">
            <a:extLst>
              <a:ext uri="{FF2B5EF4-FFF2-40B4-BE49-F238E27FC236}">
                <a16:creationId xmlns:a16="http://schemas.microsoft.com/office/drawing/2014/main" id="{21B46ECF-4422-CAE9-ADFE-4B299B66D97B}"/>
              </a:ext>
            </a:extLst>
          </p:cNvPr>
          <p:cNvSpPr txBox="1"/>
          <p:nvPr/>
        </p:nvSpPr>
        <p:spPr>
          <a:xfrm>
            <a:off x="419885" y="242598"/>
            <a:ext cx="11616612" cy="369332"/>
          </a:xfrm>
          <a:prstGeom prst="rect">
            <a:avLst/>
          </a:prstGeom>
          <a:noFill/>
        </p:spPr>
        <p:txBody>
          <a:bodyPr wrap="square" rtlCol="0">
            <a:spAutoFit/>
          </a:bodyPr>
          <a:lstStyle/>
          <a:p>
            <a:r>
              <a:rPr lang="en-US" dirty="0">
                <a:solidFill>
                  <a:srgbClr val="C00000"/>
                </a:solidFill>
              </a:rPr>
              <a:t>Appearance of Accepted Staff tab after the School Data Officers after Update Status of Academic related staff list of the School</a:t>
            </a:r>
          </a:p>
        </p:txBody>
      </p:sp>
    </p:spTree>
    <p:extLst>
      <p:ext uri="{BB962C8B-B14F-4D97-AF65-F5344CB8AC3E}">
        <p14:creationId xmlns:p14="http://schemas.microsoft.com/office/powerpoint/2010/main" val="1763369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7" name="Rectangle: Rounded Corners 6">
            <a:extLst>
              <a:ext uri="{FF2B5EF4-FFF2-40B4-BE49-F238E27FC236}">
                <a16:creationId xmlns:a16="http://schemas.microsoft.com/office/drawing/2014/main" id="{80D20668-AAB4-45D5-8969-80195AAE6A8C}"/>
              </a:ext>
            </a:extLst>
          </p:cNvPr>
          <p:cNvSpPr/>
          <p:nvPr/>
        </p:nvSpPr>
        <p:spPr>
          <a:xfrm>
            <a:off x="223935" y="65315"/>
            <a:ext cx="11812555" cy="65240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563807" y="3069775"/>
            <a:ext cx="11064383" cy="3118232"/>
          </a:xfrm>
        </p:spPr>
        <p:txBody>
          <a:bodyPr>
            <a:noAutofit/>
          </a:bodyPr>
          <a:lstStyle/>
          <a:p>
            <a:pPr algn="l"/>
            <a:br>
              <a:rPr lang="en-US" sz="2800" b="1" dirty="0">
                <a:solidFill>
                  <a:schemeClr val="tx1"/>
                </a:solidFill>
                <a:effectLst/>
                <a:ea typeface="Calibri" panose="020F0502020204030204" pitchFamily="34" charset="0"/>
                <a:cs typeface="Iskoola Pota" panose="020B0502040204020203" pitchFamily="34" charset="0"/>
              </a:rPr>
            </a:br>
            <a:br>
              <a:rPr lang="en-US" sz="2800" b="1" dirty="0">
                <a:solidFill>
                  <a:schemeClr val="tx1"/>
                </a:solidFill>
                <a:effectLst/>
                <a:ea typeface="Calibri" panose="020F0502020204030204" pitchFamily="34" charset="0"/>
                <a:cs typeface="Iskoola Pota" panose="020B0502040204020203" pitchFamily="34" charset="0"/>
              </a:rPr>
            </a:br>
            <a:br>
              <a:rPr lang="en-US" sz="2800" b="1" dirty="0">
                <a:solidFill>
                  <a:schemeClr val="tx1"/>
                </a:solidFill>
                <a:effectLst/>
                <a:ea typeface="Calibri" panose="020F0502020204030204" pitchFamily="34" charset="0"/>
                <a:cs typeface="Iskoola Pota" panose="020B0502040204020203" pitchFamily="34" charset="0"/>
              </a:rPr>
            </a:br>
            <a:r>
              <a:rPr lang="en-US" sz="2800" b="1" dirty="0">
                <a:solidFill>
                  <a:schemeClr val="tx1"/>
                </a:solidFill>
                <a:effectLst/>
                <a:ea typeface="Calibri" panose="020F0502020204030204" pitchFamily="34" charset="0"/>
                <a:cs typeface="Iskoola Pota" panose="020B0502040204020203" pitchFamily="34" charset="0"/>
              </a:rPr>
              <a:t> </a:t>
            </a:r>
            <a:br>
              <a:rPr lang="en-US" sz="2800" b="1" dirty="0">
                <a:solidFill>
                  <a:schemeClr val="tx1"/>
                </a:solidFill>
                <a:effectLst/>
                <a:ea typeface="Calibri" panose="020F0502020204030204" pitchFamily="34" charset="0"/>
                <a:cs typeface="Iskoola Pota" panose="020B0502040204020203" pitchFamily="34" charset="0"/>
              </a:rPr>
            </a:br>
            <a:r>
              <a:rPr lang="si-LK" sz="2800" b="1" dirty="0">
                <a:solidFill>
                  <a:schemeClr val="tx1"/>
                </a:solidFill>
                <a:effectLst/>
                <a:ea typeface="Calibri" panose="020F0502020204030204" pitchFamily="34" charset="0"/>
                <a:cs typeface="Iskoola Pota" panose="020B0502040204020203" pitchFamily="34" charset="0"/>
              </a:rPr>
              <a:t>අධ්‍යයන කාර්ය මණ්ඩලයට අයත් වන සියලු දෙනාගේ මූලික තොරතුරු යාවත්කාලින කර අවසන් වූ පසු පහත දක්වා ඇති සබැදිය එම සියලු දෙනාට ම ලබා දී තමාගේ තොරතුරු මාර්ගගත </a:t>
            </a:r>
            <a:r>
              <a:rPr lang="en-US" sz="2800" b="1" dirty="0">
                <a:solidFill>
                  <a:schemeClr val="tx1"/>
                </a:solidFill>
                <a:effectLst/>
                <a:ea typeface="Calibri" panose="020F0502020204030204" pitchFamily="34" charset="0"/>
                <a:cs typeface="Iskoola Pota" panose="020B0502040204020203" pitchFamily="34" charset="0"/>
              </a:rPr>
              <a:t>(Online) </a:t>
            </a:r>
            <a:r>
              <a:rPr lang="si-LK" sz="2800" b="1" dirty="0">
                <a:solidFill>
                  <a:schemeClr val="tx1"/>
                </a:solidFill>
                <a:effectLst/>
                <a:ea typeface="Calibri" panose="020F0502020204030204" pitchFamily="34" charset="0"/>
                <a:cs typeface="Iskoola Pota" panose="020B0502040204020203" pitchFamily="34" charset="0"/>
              </a:rPr>
              <a:t>පරිගණක වැඩසටහනට </a:t>
            </a:r>
            <a:r>
              <a:rPr lang="en-US" sz="2800" b="1" dirty="0">
                <a:solidFill>
                  <a:schemeClr val="tx1"/>
                </a:solidFill>
                <a:effectLst/>
                <a:ea typeface="Calibri" panose="020F0502020204030204" pitchFamily="34" charset="0"/>
                <a:cs typeface="Iskoola Pota" panose="020B0502040204020203" pitchFamily="34" charset="0"/>
              </a:rPr>
              <a:t>(Web Portal) </a:t>
            </a:r>
            <a:r>
              <a:rPr lang="si-LK" sz="2800" b="1" dirty="0">
                <a:solidFill>
                  <a:schemeClr val="tx1"/>
                </a:solidFill>
                <a:effectLst/>
                <a:ea typeface="Calibri" panose="020F0502020204030204" pitchFamily="34" charset="0"/>
                <a:cs typeface="Iskoola Pota" panose="020B0502040204020203" pitchFamily="34" charset="0"/>
              </a:rPr>
              <a:t>වෙත පිවිස යාවත්කාලීන කරන ලෙස දැනුම් දෙන්න. </a:t>
            </a:r>
            <a:br>
              <a:rPr lang="si-LK" sz="2800" b="1" dirty="0">
                <a:solidFill>
                  <a:schemeClr val="tx1"/>
                </a:solidFill>
                <a:effectLst/>
                <a:ea typeface="Calibri" panose="020F0502020204030204" pitchFamily="34" charset="0"/>
                <a:cs typeface="Iskoola Pota" panose="020B0502040204020203" pitchFamily="34" charset="0"/>
              </a:rPr>
            </a:br>
            <a:r>
              <a:rPr lang="si-LK" sz="2800" b="1" dirty="0">
                <a:solidFill>
                  <a:schemeClr val="tx1"/>
                </a:solidFill>
                <a:effectLst/>
                <a:ea typeface="Calibri" panose="020F0502020204030204" pitchFamily="34" charset="0"/>
                <a:cs typeface="Iskoola Pota" panose="020B0502040204020203" pitchFamily="34" charset="0"/>
              </a:rPr>
              <a:t>ඒ සඳහා උපරිම සතියක කාලයක් පමණක් ලබා දෙන්න.  </a:t>
            </a:r>
            <a:br>
              <a:rPr lang="en-US" sz="2800" b="1" dirty="0">
                <a:solidFill>
                  <a:schemeClr val="tx1"/>
                </a:solidFill>
                <a:effectLst/>
                <a:ea typeface="Calibri" panose="020F0502020204030204" pitchFamily="34" charset="0"/>
                <a:cs typeface="Iskoola Pota" panose="020B0502040204020203" pitchFamily="34" charset="0"/>
              </a:rPr>
            </a:br>
            <a:br>
              <a:rPr lang="en-US" sz="2800" b="1" dirty="0">
                <a:solidFill>
                  <a:schemeClr val="tx1"/>
                </a:solidFill>
                <a:effectLst/>
                <a:ea typeface="Calibri" panose="020F0502020204030204" pitchFamily="34" charset="0"/>
                <a:cs typeface="Iskoola Pota" panose="020B0502040204020203" pitchFamily="34" charset="0"/>
              </a:rPr>
            </a:br>
            <a:r>
              <a:rPr lang="si-LK" sz="2800" b="1" dirty="0">
                <a:solidFill>
                  <a:srgbClr val="FFFF00"/>
                </a:solidFill>
                <a:effectLst/>
                <a:ea typeface="Calibri" panose="020F0502020204030204" pitchFamily="34" charset="0"/>
                <a:cs typeface="Iskoola Pota" panose="020B0502040204020203" pitchFamily="34" charset="0"/>
              </a:rPr>
              <a:t>එහිදී කිසිදු සාමාජිකයකු </a:t>
            </a:r>
            <a:br>
              <a:rPr lang="en-US" sz="2800" b="1" dirty="0">
                <a:solidFill>
                  <a:srgbClr val="FFFF00"/>
                </a:solidFill>
                <a:effectLst/>
                <a:ea typeface="Calibri" panose="020F0502020204030204" pitchFamily="34" charset="0"/>
                <a:cs typeface="Iskoola Pota" panose="020B0502040204020203" pitchFamily="34" charset="0"/>
              </a:rPr>
            </a:br>
            <a:r>
              <a:rPr lang="si-LK" sz="2800" b="1" dirty="0">
                <a:solidFill>
                  <a:srgbClr val="FFFF00"/>
                </a:solidFill>
                <a:effectLst/>
                <a:ea typeface="Calibri" panose="020F0502020204030204" pitchFamily="34" charset="0"/>
                <a:cs typeface="Iskoola Pota" panose="020B0502040204020203" pitchFamily="34" charset="0"/>
              </a:rPr>
              <a:t>			මග හැරී නොමැති බවත් </a:t>
            </a:r>
            <a:br>
              <a:rPr lang="en-US" sz="2800" b="1" dirty="0">
                <a:solidFill>
                  <a:srgbClr val="FFFF00"/>
                </a:solidFill>
                <a:effectLst/>
                <a:ea typeface="Calibri" panose="020F0502020204030204" pitchFamily="34" charset="0"/>
                <a:cs typeface="Iskoola Pota" panose="020B0502040204020203" pitchFamily="34" charset="0"/>
              </a:rPr>
            </a:br>
            <a:r>
              <a:rPr lang="en-US" sz="2800" b="1" dirty="0">
                <a:solidFill>
                  <a:srgbClr val="FFFF00"/>
                </a:solidFill>
                <a:effectLst/>
                <a:ea typeface="Calibri" panose="020F0502020204030204" pitchFamily="34" charset="0"/>
                <a:cs typeface="Iskoola Pota" panose="020B0502040204020203" pitchFamily="34" charset="0"/>
              </a:rPr>
              <a:t>			</a:t>
            </a:r>
            <a:r>
              <a:rPr lang="si-LK" sz="2800" b="1" dirty="0">
                <a:solidFill>
                  <a:srgbClr val="FFFF00"/>
                </a:solidFill>
                <a:effectLst/>
                <a:ea typeface="Calibri" panose="020F0502020204030204" pitchFamily="34" charset="0"/>
                <a:cs typeface="Iskoola Pota" panose="020B0502040204020203" pitchFamily="34" charset="0"/>
              </a:rPr>
              <a:t>ඔබ විසින් තහවුරු කරගත යුතුය.</a:t>
            </a:r>
            <a:br>
              <a:rPr lang="si-LK" sz="2400" b="1" dirty="0">
                <a:solidFill>
                  <a:schemeClr val="tx1"/>
                </a:solidFill>
                <a:effectLst/>
                <a:ea typeface="Calibri" panose="020F0502020204030204" pitchFamily="34" charset="0"/>
                <a:cs typeface="Iskoola Pota" panose="020B0502040204020203" pitchFamily="34" charset="0"/>
              </a:rPr>
            </a:br>
            <a:br>
              <a:rPr lang="si-LK" sz="2400" b="1" dirty="0">
                <a:solidFill>
                  <a:schemeClr val="tx1"/>
                </a:solidFill>
                <a:effectLst/>
                <a:ea typeface="Calibri" panose="020F0502020204030204" pitchFamily="34" charset="0"/>
                <a:cs typeface="Iskoola Pota" panose="020B0502040204020203" pitchFamily="34" charset="0"/>
              </a:rPr>
            </a:br>
            <a:r>
              <a:rPr lang="si-LK" sz="2400" b="1" dirty="0">
                <a:solidFill>
                  <a:schemeClr val="tx1"/>
                </a:solidFill>
                <a:effectLst/>
                <a:ea typeface="Calibri" panose="020F0502020204030204" pitchFamily="34" charset="0"/>
                <a:cs typeface="Iskoola Pota" panose="020B0502040204020203" pitchFamily="34" charset="0"/>
              </a:rPr>
              <a:t>				</a:t>
            </a:r>
            <a:r>
              <a:rPr lang="en-US" b="1" dirty="0">
                <a:solidFill>
                  <a:schemeClr val="tx1"/>
                </a:solidFill>
                <a:effectLst/>
                <a:ea typeface="Calibri" panose="020F0502020204030204" pitchFamily="34" charset="0"/>
                <a:cs typeface="Iskoola Pota" panose="020B0502040204020203" pitchFamily="34" charset="0"/>
              </a:rPr>
              <a:t>https://schoolcensus.nso.gov.lk/</a:t>
            </a:r>
            <a:br>
              <a:rPr lang="si-LK" b="1" dirty="0">
                <a:solidFill>
                  <a:schemeClr val="tx1"/>
                </a:solidFill>
                <a:effectLst/>
                <a:ea typeface="Calibri" panose="020F0502020204030204" pitchFamily="34" charset="0"/>
                <a:cs typeface="Iskoola Pota" panose="020B0502040204020203" pitchFamily="34" charset="0"/>
              </a:rPr>
            </a:br>
            <a:br>
              <a:rPr lang="en-US" sz="2800" b="1" dirty="0">
                <a:solidFill>
                  <a:schemeClr val="tx1"/>
                </a:solidFill>
                <a:effectLst/>
                <a:ea typeface="Calibri" panose="020F0502020204030204" pitchFamily="34" charset="0"/>
                <a:cs typeface="Iskoola Pota" panose="020B0502040204020203" pitchFamily="34" charset="0"/>
              </a:rPr>
            </a:br>
            <a:r>
              <a:rPr lang="en-US" sz="2800" b="1" dirty="0">
                <a:solidFill>
                  <a:srgbClr val="7030A0"/>
                </a:solidFill>
                <a:effectLst/>
                <a:highlight>
                  <a:srgbClr val="FFFF00"/>
                </a:highlight>
                <a:ea typeface="Calibri" panose="020F0502020204030204" pitchFamily="34" charset="0"/>
                <a:cs typeface="Iskoola Pota" panose="020B0502040204020203" pitchFamily="34" charset="0"/>
              </a:rPr>
              <a:t>User Name: NIC No</a:t>
            </a:r>
            <a:br>
              <a:rPr lang="en-US" sz="2800" b="1" dirty="0">
                <a:solidFill>
                  <a:srgbClr val="7030A0"/>
                </a:solidFill>
                <a:effectLst/>
                <a:highlight>
                  <a:srgbClr val="FFFF00"/>
                </a:highlight>
                <a:ea typeface="Calibri" panose="020F0502020204030204" pitchFamily="34" charset="0"/>
                <a:cs typeface="Iskoola Pota" panose="020B0502040204020203" pitchFamily="34" charset="0"/>
              </a:rPr>
            </a:br>
            <a:r>
              <a:rPr lang="en-US" sz="2800" b="1" dirty="0">
                <a:solidFill>
                  <a:srgbClr val="7030A0"/>
                </a:solidFill>
                <a:effectLst/>
                <a:highlight>
                  <a:srgbClr val="FFFF00"/>
                </a:highlight>
                <a:ea typeface="Calibri" panose="020F0502020204030204" pitchFamily="34" charset="0"/>
                <a:cs typeface="Iskoola Pota" panose="020B0502040204020203" pitchFamily="34" charset="0"/>
              </a:rPr>
              <a:t>Password: Mobile No </a:t>
            </a:r>
            <a:endParaRPr lang="si-LK" sz="2800" b="1" dirty="0">
              <a:solidFill>
                <a:srgbClr val="7030A0"/>
              </a:solidFill>
              <a:effectLst/>
              <a:highlight>
                <a:srgbClr val="FFFF00"/>
              </a:highlight>
              <a:ea typeface="Calibri" panose="020F0502020204030204" pitchFamily="34" charset="0"/>
              <a:cs typeface="Iskoola Pota" panose="020B0502040204020203" pitchFamily="34" charset="0"/>
            </a:endParaRPr>
          </a:p>
        </p:txBody>
      </p:sp>
      <p:sp>
        <p:nvSpPr>
          <p:cNvPr id="3" name="TextBox 2">
            <a:extLst>
              <a:ext uri="{FF2B5EF4-FFF2-40B4-BE49-F238E27FC236}">
                <a16:creationId xmlns:a16="http://schemas.microsoft.com/office/drawing/2014/main" id="{6F58BE15-0B4E-E8CE-4A01-0937B156666E}"/>
              </a:ext>
            </a:extLst>
          </p:cNvPr>
          <p:cNvSpPr txBox="1"/>
          <p:nvPr/>
        </p:nvSpPr>
        <p:spPr>
          <a:xfrm>
            <a:off x="8490857" y="3200400"/>
            <a:ext cx="2043404" cy="646331"/>
          </a:xfrm>
          <a:prstGeom prst="rect">
            <a:avLst/>
          </a:prstGeom>
          <a:noFill/>
        </p:spPr>
        <p:txBody>
          <a:bodyPr wrap="square" rtlCol="0">
            <a:spAutoFit/>
          </a:bodyPr>
          <a:lstStyle/>
          <a:p>
            <a:pPr algn="ctr"/>
            <a:r>
              <a:rPr lang="en-US" sz="3600" b="1" dirty="0">
                <a:solidFill>
                  <a:srgbClr val="C00000"/>
                </a:solidFill>
              </a:rPr>
              <a:t>Step 10</a:t>
            </a:r>
          </a:p>
        </p:txBody>
      </p:sp>
    </p:spTree>
    <p:extLst>
      <p:ext uri="{BB962C8B-B14F-4D97-AF65-F5344CB8AC3E}">
        <p14:creationId xmlns:p14="http://schemas.microsoft.com/office/powerpoint/2010/main" val="3531342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6" name="Picture 5">
            <a:extLst>
              <a:ext uri="{FF2B5EF4-FFF2-40B4-BE49-F238E27FC236}">
                <a16:creationId xmlns:a16="http://schemas.microsoft.com/office/drawing/2014/main" id="{618BF788-6710-47D0-811D-4AB14A48EB5F}"/>
              </a:ext>
            </a:extLst>
          </p:cNvPr>
          <p:cNvPicPr>
            <a:picLocks noChangeAspect="1"/>
          </p:cNvPicPr>
          <p:nvPr/>
        </p:nvPicPr>
        <p:blipFill>
          <a:blip r:embed="rId4"/>
          <a:stretch>
            <a:fillRect/>
          </a:stretch>
        </p:blipFill>
        <p:spPr>
          <a:xfrm>
            <a:off x="0" y="684840"/>
            <a:ext cx="12192000" cy="5488319"/>
          </a:xfrm>
          <a:prstGeom prst="rect">
            <a:avLst/>
          </a:prstGeom>
        </p:spPr>
      </p:pic>
      <p:sp>
        <p:nvSpPr>
          <p:cNvPr id="8" name="Oval 7">
            <a:extLst>
              <a:ext uri="{FF2B5EF4-FFF2-40B4-BE49-F238E27FC236}">
                <a16:creationId xmlns:a16="http://schemas.microsoft.com/office/drawing/2014/main" id="{B13BD714-552B-4F4E-B196-3E7D4498DCDD}"/>
              </a:ext>
            </a:extLst>
          </p:cNvPr>
          <p:cNvSpPr/>
          <p:nvPr/>
        </p:nvSpPr>
        <p:spPr>
          <a:xfrm>
            <a:off x="-461913" y="1216058"/>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FA95C01-864B-4C7D-909E-600E01B13D24}"/>
              </a:ext>
            </a:extLst>
          </p:cNvPr>
          <p:cNvSpPr/>
          <p:nvPr/>
        </p:nvSpPr>
        <p:spPr>
          <a:xfrm>
            <a:off x="9266549" y="1466919"/>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E218156-B3F4-ED9A-60B2-A6BED465955D}"/>
              </a:ext>
            </a:extLst>
          </p:cNvPr>
          <p:cNvSpPr txBox="1"/>
          <p:nvPr/>
        </p:nvSpPr>
        <p:spPr>
          <a:xfrm>
            <a:off x="1101012" y="-9332"/>
            <a:ext cx="10655559" cy="646331"/>
          </a:xfrm>
          <a:prstGeom prst="rect">
            <a:avLst/>
          </a:prstGeom>
          <a:noFill/>
        </p:spPr>
        <p:txBody>
          <a:bodyPr wrap="square" rtlCol="0">
            <a:spAutoFit/>
          </a:bodyPr>
          <a:lstStyle/>
          <a:p>
            <a:r>
              <a:rPr lang="en-US" dirty="0">
                <a:solidFill>
                  <a:srgbClr val="FFFF00"/>
                </a:solidFill>
              </a:rPr>
              <a:t>Appearance of Dashboard for School Data Officers when Individual members data updated to Online Web Portal</a:t>
            </a:r>
          </a:p>
          <a:p>
            <a:r>
              <a:rPr lang="en-US" dirty="0">
                <a:solidFill>
                  <a:srgbClr val="FFFF00"/>
                </a:solidFill>
              </a:rPr>
              <a:t>School Data Officer can see the Progress of Data Entry/ Record Updating  </a:t>
            </a:r>
          </a:p>
        </p:txBody>
      </p:sp>
    </p:spTree>
    <p:extLst>
      <p:ext uri="{BB962C8B-B14F-4D97-AF65-F5344CB8AC3E}">
        <p14:creationId xmlns:p14="http://schemas.microsoft.com/office/powerpoint/2010/main" val="319638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83E09A90-FB1B-4B25-A546-4E3AAF20B807}"/>
              </a:ext>
            </a:extLst>
          </p:cNvPr>
          <p:cNvPicPr>
            <a:picLocks noChangeAspect="1"/>
          </p:cNvPicPr>
          <p:nvPr/>
        </p:nvPicPr>
        <p:blipFill>
          <a:blip r:embed="rId4"/>
          <a:stretch>
            <a:fillRect/>
          </a:stretch>
        </p:blipFill>
        <p:spPr>
          <a:xfrm>
            <a:off x="0" y="861584"/>
            <a:ext cx="12192000" cy="5134831"/>
          </a:xfrm>
          <a:prstGeom prst="rect">
            <a:avLst/>
          </a:prstGeom>
        </p:spPr>
      </p:pic>
      <p:sp>
        <p:nvSpPr>
          <p:cNvPr id="5" name="Oval 4">
            <a:extLst>
              <a:ext uri="{FF2B5EF4-FFF2-40B4-BE49-F238E27FC236}">
                <a16:creationId xmlns:a16="http://schemas.microsoft.com/office/drawing/2014/main" id="{166D5852-F9BC-4242-9A5F-C1D8E957741E}"/>
              </a:ext>
            </a:extLst>
          </p:cNvPr>
          <p:cNvSpPr/>
          <p:nvPr/>
        </p:nvSpPr>
        <p:spPr>
          <a:xfrm>
            <a:off x="-263950" y="2872817"/>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8DB9A24-25BE-4885-9967-17D4445F9D2C}"/>
              </a:ext>
            </a:extLst>
          </p:cNvPr>
          <p:cNvSpPr/>
          <p:nvPr/>
        </p:nvSpPr>
        <p:spPr>
          <a:xfrm>
            <a:off x="10077254" y="3516198"/>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2CCC2D2-F85E-49CB-0AFB-437F5100C53E}"/>
              </a:ext>
            </a:extLst>
          </p:cNvPr>
          <p:cNvSpPr txBox="1"/>
          <p:nvPr/>
        </p:nvSpPr>
        <p:spPr>
          <a:xfrm>
            <a:off x="177282" y="74646"/>
            <a:ext cx="11936162" cy="646331"/>
          </a:xfrm>
          <a:prstGeom prst="rect">
            <a:avLst/>
          </a:prstGeom>
          <a:noFill/>
        </p:spPr>
        <p:txBody>
          <a:bodyPr wrap="square" rtlCol="0">
            <a:spAutoFit/>
          </a:bodyPr>
          <a:lstStyle/>
          <a:p>
            <a:r>
              <a:rPr lang="en-US" dirty="0">
                <a:solidFill>
                  <a:srgbClr val="FFFF00"/>
                </a:solidFill>
              </a:rPr>
              <a:t>Appearance of Accepted Staff Tab Section for School Data Officers when Individual members data updated to Online Web Portal</a:t>
            </a:r>
          </a:p>
          <a:p>
            <a:r>
              <a:rPr lang="en-US" dirty="0">
                <a:solidFill>
                  <a:srgbClr val="FFFF00"/>
                </a:solidFill>
              </a:rPr>
              <a:t>School Data Officer can see the Individual Level Progress of Data Entry/ Record Updating  </a:t>
            </a:r>
          </a:p>
        </p:txBody>
      </p:sp>
    </p:spTree>
    <p:extLst>
      <p:ext uri="{BB962C8B-B14F-4D97-AF65-F5344CB8AC3E}">
        <p14:creationId xmlns:p14="http://schemas.microsoft.com/office/powerpoint/2010/main" val="108947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521B3275-7301-4A5D-9C08-24C1D6974A46}"/>
              </a:ext>
            </a:extLst>
          </p:cNvPr>
          <p:cNvPicPr>
            <a:picLocks noChangeAspect="1"/>
          </p:cNvPicPr>
          <p:nvPr/>
        </p:nvPicPr>
        <p:blipFill>
          <a:blip r:embed="rId4"/>
          <a:stretch>
            <a:fillRect/>
          </a:stretch>
        </p:blipFill>
        <p:spPr>
          <a:xfrm>
            <a:off x="0" y="757000"/>
            <a:ext cx="12192000" cy="5344000"/>
          </a:xfrm>
          <a:prstGeom prst="rect">
            <a:avLst/>
          </a:prstGeom>
        </p:spPr>
      </p:pic>
      <p:sp>
        <p:nvSpPr>
          <p:cNvPr id="5" name="Oval 4">
            <a:extLst>
              <a:ext uri="{FF2B5EF4-FFF2-40B4-BE49-F238E27FC236}">
                <a16:creationId xmlns:a16="http://schemas.microsoft.com/office/drawing/2014/main" id="{9ABB7EFA-28B7-4E2B-A736-B4BAB44967EC}"/>
              </a:ext>
            </a:extLst>
          </p:cNvPr>
          <p:cNvSpPr/>
          <p:nvPr/>
        </p:nvSpPr>
        <p:spPr>
          <a:xfrm>
            <a:off x="-131975" y="3610466"/>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B604DC9-3EC7-4A9A-A240-5E982563A811}"/>
              </a:ext>
            </a:extLst>
          </p:cNvPr>
          <p:cNvSpPr/>
          <p:nvPr/>
        </p:nvSpPr>
        <p:spPr>
          <a:xfrm>
            <a:off x="10155810" y="3610466"/>
            <a:ext cx="2036190" cy="5561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A2ECBE-0BAD-6BB9-D153-87120D02A771}"/>
              </a:ext>
            </a:extLst>
          </p:cNvPr>
          <p:cNvSpPr txBox="1"/>
          <p:nvPr/>
        </p:nvSpPr>
        <p:spPr>
          <a:xfrm>
            <a:off x="74645" y="75841"/>
            <a:ext cx="12017828" cy="646331"/>
          </a:xfrm>
          <a:prstGeom prst="rect">
            <a:avLst/>
          </a:prstGeom>
          <a:noFill/>
        </p:spPr>
        <p:txBody>
          <a:bodyPr wrap="square" rtlCol="0">
            <a:spAutoFit/>
          </a:bodyPr>
          <a:lstStyle/>
          <a:p>
            <a:pPr algn="ctr"/>
            <a:r>
              <a:rPr lang="en-US" b="1" dirty="0">
                <a:solidFill>
                  <a:srgbClr val="FFFF00"/>
                </a:solidFill>
              </a:rPr>
              <a:t>Step 11: Download the Entered/ updated individual level data file of the Academic Staff members of the School </a:t>
            </a:r>
          </a:p>
          <a:p>
            <a:pPr algn="ctr"/>
            <a:r>
              <a:rPr lang="en-US" b="1" dirty="0">
                <a:solidFill>
                  <a:srgbClr val="FFFF00"/>
                </a:solidFill>
              </a:rPr>
              <a:t>by Click on EXPORT DATA button after/ during the Process </a:t>
            </a:r>
          </a:p>
        </p:txBody>
      </p:sp>
    </p:spTree>
    <p:extLst>
      <p:ext uri="{BB962C8B-B14F-4D97-AF65-F5344CB8AC3E}">
        <p14:creationId xmlns:p14="http://schemas.microsoft.com/office/powerpoint/2010/main" val="159007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CE4F5CB6-0DBD-4EFB-BC86-369771F810FC}"/>
              </a:ext>
            </a:extLst>
          </p:cNvPr>
          <p:cNvPicPr>
            <a:picLocks noChangeAspect="1"/>
          </p:cNvPicPr>
          <p:nvPr/>
        </p:nvPicPr>
        <p:blipFill>
          <a:blip r:embed="rId4"/>
          <a:stretch>
            <a:fillRect/>
          </a:stretch>
        </p:blipFill>
        <p:spPr>
          <a:xfrm>
            <a:off x="226243" y="1644546"/>
            <a:ext cx="12192000" cy="2795910"/>
          </a:xfrm>
          <a:prstGeom prst="rect">
            <a:avLst/>
          </a:prstGeom>
        </p:spPr>
      </p:pic>
      <p:sp>
        <p:nvSpPr>
          <p:cNvPr id="2" name="TextBox 1">
            <a:extLst>
              <a:ext uri="{FF2B5EF4-FFF2-40B4-BE49-F238E27FC236}">
                <a16:creationId xmlns:a16="http://schemas.microsoft.com/office/drawing/2014/main" id="{0AFD4581-3803-9E8E-1913-49C47433DA8C}"/>
              </a:ext>
            </a:extLst>
          </p:cNvPr>
          <p:cNvSpPr txBox="1"/>
          <p:nvPr/>
        </p:nvSpPr>
        <p:spPr>
          <a:xfrm>
            <a:off x="74645" y="589026"/>
            <a:ext cx="12017828" cy="369332"/>
          </a:xfrm>
          <a:prstGeom prst="rect">
            <a:avLst/>
          </a:prstGeom>
          <a:noFill/>
        </p:spPr>
        <p:txBody>
          <a:bodyPr wrap="square" rtlCol="0">
            <a:spAutoFit/>
          </a:bodyPr>
          <a:lstStyle/>
          <a:p>
            <a:pPr algn="ctr"/>
            <a:r>
              <a:rPr lang="en-US" b="1" dirty="0">
                <a:solidFill>
                  <a:srgbClr val="FFFF00"/>
                </a:solidFill>
              </a:rPr>
              <a:t>Individual level excel data file of the Academic Staff members of the School </a:t>
            </a:r>
          </a:p>
        </p:txBody>
      </p:sp>
    </p:spTree>
    <p:extLst>
      <p:ext uri="{BB962C8B-B14F-4D97-AF65-F5344CB8AC3E}">
        <p14:creationId xmlns:p14="http://schemas.microsoft.com/office/powerpoint/2010/main" val="1218856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0" y="-1"/>
            <a:ext cx="12191999"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5" name="Rectangle: Rounded Corners 4">
            <a:extLst>
              <a:ext uri="{FF2B5EF4-FFF2-40B4-BE49-F238E27FC236}">
                <a16:creationId xmlns:a16="http://schemas.microsoft.com/office/drawing/2014/main" id="{4CFA4AAE-0171-495B-9B42-D464011D2CFE}"/>
              </a:ext>
            </a:extLst>
          </p:cNvPr>
          <p:cNvSpPr/>
          <p:nvPr/>
        </p:nvSpPr>
        <p:spPr>
          <a:xfrm>
            <a:off x="4524866" y="1199560"/>
            <a:ext cx="7079529" cy="445887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si-LK" sz="4400" dirty="0"/>
              <a:t>ස්තූතියි!</a:t>
            </a:r>
            <a:endParaRPr lang="en-US" sz="4400" dirty="0"/>
          </a:p>
        </p:txBody>
      </p:sp>
    </p:spTree>
    <p:extLst>
      <p:ext uri="{BB962C8B-B14F-4D97-AF65-F5344CB8AC3E}">
        <p14:creationId xmlns:p14="http://schemas.microsoft.com/office/powerpoint/2010/main" val="388091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7" name="Rectangle: Rounded Corners 6">
            <a:extLst>
              <a:ext uri="{FF2B5EF4-FFF2-40B4-BE49-F238E27FC236}">
                <a16:creationId xmlns:a16="http://schemas.microsoft.com/office/drawing/2014/main" id="{80D20668-AAB4-45D5-8969-80195AAE6A8C}"/>
              </a:ext>
            </a:extLst>
          </p:cNvPr>
          <p:cNvSpPr/>
          <p:nvPr/>
        </p:nvSpPr>
        <p:spPr>
          <a:xfrm>
            <a:off x="130629" y="121298"/>
            <a:ext cx="11849877" cy="656875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681415" y="3925291"/>
            <a:ext cx="10863735" cy="2095326"/>
          </a:xfrm>
        </p:spPr>
        <p:txBody>
          <a:bodyPr>
            <a:noAutofit/>
          </a:bodyPr>
          <a:lstStyle/>
          <a:p>
            <a:pPr algn="l"/>
            <a:r>
              <a:rPr lang="si-LK" sz="2800" b="1" u="sng" dirty="0">
                <a:solidFill>
                  <a:schemeClr val="tx1"/>
                </a:solidFill>
                <a:effectLst>
                  <a:outerShdw blurRad="50800" dist="38100" algn="l" rotWithShape="0">
                    <a:prstClr val="black">
                      <a:alpha val="40000"/>
                    </a:prstClr>
                  </a:outerShdw>
                </a:effectLst>
                <a:ea typeface="Calibri" panose="020F0502020204030204" pitchFamily="34" charset="0"/>
                <a:cs typeface="Iskoola Pota" panose="020B0502040204020203" pitchFamily="34" charset="0"/>
              </a:rPr>
              <a:t>ඔබ පාසලේ අධ්‍යයන කාර්ය මණ්ඩලයට ඇතුළත් කලයුතු සාමාජිකයින් වනුයේ</a:t>
            </a:r>
            <a:br>
              <a:rPr lang="en-US" sz="2800" b="1" dirty="0">
                <a:solidFill>
                  <a:schemeClr val="tx1"/>
                </a:solidFill>
                <a:effectLst>
                  <a:outerShdw blurRad="50800" dist="38100" algn="l" rotWithShape="0">
                    <a:prstClr val="black">
                      <a:alpha val="40000"/>
                    </a:prstClr>
                  </a:outerShdw>
                </a:effectLst>
                <a:ea typeface="Calibri" panose="020F0502020204030204" pitchFamily="34" charset="0"/>
                <a:cs typeface="Iskoola Pota" panose="020B0502040204020203" pitchFamily="34" charset="0"/>
              </a:rPr>
            </a:br>
            <a:br>
              <a:rPr lang="si-LK" sz="2400" b="1" dirty="0">
                <a:solidFill>
                  <a:schemeClr val="tx1"/>
                </a:solidFill>
                <a:effectLst/>
                <a:ea typeface="Calibri" panose="020F0502020204030204" pitchFamily="34" charset="0"/>
                <a:cs typeface="Iskoola Pota" panose="020B0502040204020203" pitchFamily="34" charset="0"/>
              </a:rPr>
            </a:br>
            <a:r>
              <a:rPr lang="en-US" sz="2400" b="1" dirty="0" err="1">
                <a:solidFill>
                  <a:schemeClr val="tx1"/>
                </a:solidFill>
                <a:effectLst/>
                <a:ea typeface="Calibri" panose="020F0502020204030204" pitchFamily="34" charset="0"/>
                <a:cs typeface="Iskoola Pota" panose="020B0502040204020203" pitchFamily="34" charset="0"/>
              </a:rPr>
              <a:t>i</a:t>
            </a:r>
            <a:r>
              <a:rPr lang="en-US" sz="2400" b="1" dirty="0">
                <a:solidFill>
                  <a:schemeClr val="tx1"/>
                </a:solidFill>
                <a:effectLst/>
                <a:ea typeface="Calibri" panose="020F0502020204030204" pitchFamily="34" charset="0"/>
                <a:cs typeface="Iskoola Pota" panose="020B0502040204020203" pitchFamily="34" charset="0"/>
              </a:rPr>
              <a:t>. </a:t>
            </a:r>
            <a:r>
              <a:rPr lang="si-LK" sz="2400" b="1" dirty="0">
                <a:solidFill>
                  <a:schemeClr val="tx1"/>
                </a:solidFill>
                <a:effectLst/>
                <a:ea typeface="Calibri" panose="020F0502020204030204" pitchFamily="34" charset="0"/>
                <a:cs typeface="Iskoola Pota" panose="020B0502040204020203" pitchFamily="34" charset="0"/>
              </a:rPr>
              <a:t>මෙම පාසලේ රජයේ වැටුප් ලේඛනයේ ඇතුළත් අධ්‍යයනකාර්ය මණ්ඩලයට අයත් සියලුම සාමාජිකයින්</a:t>
            </a:r>
            <a:br>
              <a:rPr lang="si-LK" sz="2400" b="1" dirty="0">
                <a:solidFill>
                  <a:schemeClr val="tx1"/>
                </a:solidFill>
                <a:effectLst/>
                <a:ea typeface="Calibri" panose="020F0502020204030204" pitchFamily="34" charset="0"/>
                <a:cs typeface="Iskoola Pota" panose="020B0502040204020203" pitchFamily="34" charset="0"/>
              </a:rPr>
            </a:br>
            <a:r>
              <a:rPr lang="en-US" sz="2000" b="1" dirty="0">
                <a:solidFill>
                  <a:schemeClr val="tx1">
                    <a:lumMod val="85000"/>
                  </a:schemeClr>
                </a:solidFill>
                <a:effectLst/>
                <a:ea typeface="Calibri" panose="020F0502020204030204" pitchFamily="34" charset="0"/>
                <a:cs typeface="Iskoola Pota" panose="020B0502040204020203" pitchFamily="34" charset="0"/>
              </a:rPr>
              <a:t>      </a:t>
            </a:r>
            <a:r>
              <a:rPr lang="si-LK" sz="2400" b="1" dirty="0">
                <a:solidFill>
                  <a:schemeClr val="tx1">
                    <a:lumMod val="85000"/>
                  </a:schemeClr>
                </a:solidFill>
                <a:effectLst/>
                <a:ea typeface="Calibri" panose="020F0502020204030204" pitchFamily="34" charset="0"/>
                <a:cs typeface="Iskoola Pota" panose="020B0502040204020203" pitchFamily="34" charset="0"/>
              </a:rPr>
              <a:t>පාසලේ  පූර්ණ කාලීනව/අර්ධකාලීනව සේවය කරන</a:t>
            </a:r>
            <a:br>
              <a:rPr lang="si-LK" sz="2400" b="1" dirty="0">
                <a:solidFill>
                  <a:schemeClr val="tx1">
                    <a:lumMod val="85000"/>
                  </a:schemeClr>
                </a:solidFill>
                <a:effectLst/>
                <a:ea typeface="Calibri" panose="020F0502020204030204" pitchFamily="34" charset="0"/>
                <a:cs typeface="Iskoola Pota" panose="020B0502040204020203" pitchFamily="34" charset="0"/>
              </a:rPr>
            </a:br>
            <a:r>
              <a:rPr lang="si-LK" sz="2400" b="1" dirty="0">
                <a:solidFill>
                  <a:schemeClr val="tx1">
                    <a:lumMod val="85000"/>
                  </a:schemeClr>
                </a:solidFill>
                <a:effectLst/>
                <a:ea typeface="Calibri" panose="020F0502020204030204" pitchFamily="34" charset="0"/>
                <a:cs typeface="Iskoola Pota" panose="020B0502040204020203" pitchFamily="34" charset="0"/>
              </a:rPr>
              <a:t>	වෙනත් කාර්යාලයකට හෝ ආයතනයකට පූර්ණ කාලීනව  අනුයුක්තව සිටින</a:t>
            </a:r>
            <a:br>
              <a:rPr lang="si-LK" sz="2400" b="1" dirty="0">
                <a:solidFill>
                  <a:schemeClr val="tx1">
                    <a:lumMod val="85000"/>
                  </a:schemeClr>
                </a:solidFill>
                <a:effectLst/>
                <a:ea typeface="Calibri" panose="020F0502020204030204" pitchFamily="34" charset="0"/>
                <a:cs typeface="Iskoola Pota" panose="020B0502040204020203" pitchFamily="34" charset="0"/>
              </a:rPr>
            </a:br>
            <a:r>
              <a:rPr lang="si-LK" sz="2400" b="1" dirty="0">
                <a:solidFill>
                  <a:schemeClr val="tx1">
                    <a:lumMod val="85000"/>
                  </a:schemeClr>
                </a:solidFill>
                <a:effectLst/>
                <a:ea typeface="Calibri" panose="020F0502020204030204" pitchFamily="34" charset="0"/>
                <a:cs typeface="Iskoola Pota" panose="020B0502040204020203" pitchFamily="34" charset="0"/>
              </a:rPr>
              <a:t>	දැනට වැටුප් සහිත නිවාඩු ගොස් ඇති/(විශ්‍රාමපූර්ව/ප්‍රසූත /අධ්‍යයන/අසනීප නිවාඩු ආදී..)</a:t>
            </a:r>
            <a:br>
              <a:rPr lang="si-LK" sz="2400" b="1" dirty="0">
                <a:solidFill>
                  <a:schemeClr val="tx1">
                    <a:lumMod val="85000"/>
                  </a:schemeClr>
                </a:solidFill>
                <a:effectLst/>
                <a:ea typeface="Calibri" panose="020F0502020204030204" pitchFamily="34" charset="0"/>
                <a:cs typeface="Iskoola Pota" panose="020B0502040204020203" pitchFamily="34" charset="0"/>
              </a:rPr>
            </a:br>
            <a:r>
              <a:rPr lang="si-LK" sz="2400" b="1" dirty="0">
                <a:solidFill>
                  <a:schemeClr val="tx1">
                    <a:lumMod val="85000"/>
                  </a:schemeClr>
                </a:solidFill>
                <a:effectLst/>
                <a:ea typeface="Calibri" panose="020F0502020204030204" pitchFamily="34" charset="0"/>
                <a:cs typeface="Iskoola Pota" panose="020B0502040204020203" pitchFamily="34" charset="0"/>
              </a:rPr>
              <a:t>	දැනට වැටුප් රහිත නිවාඩු ගොස් ඇති/(ප්‍රසූත /අසනීප නිවාඩු ආදී..)</a:t>
            </a:r>
            <a:br>
              <a:rPr lang="si-LK" sz="2400" b="1" dirty="0">
                <a:solidFill>
                  <a:schemeClr val="tx1"/>
                </a:solidFill>
                <a:effectLst/>
                <a:ea typeface="Calibri" panose="020F0502020204030204" pitchFamily="34" charset="0"/>
                <a:cs typeface="Iskoola Pota" panose="020B0502040204020203" pitchFamily="34" charset="0"/>
              </a:rPr>
            </a:br>
            <a:br>
              <a:rPr lang="si-LK" sz="2400" b="1" dirty="0">
                <a:solidFill>
                  <a:schemeClr val="tx1"/>
                </a:solidFill>
                <a:effectLst/>
                <a:ea typeface="Calibri" panose="020F0502020204030204" pitchFamily="34" charset="0"/>
                <a:cs typeface="Iskoola Pota" panose="020B0502040204020203" pitchFamily="34" charset="0"/>
              </a:rPr>
            </a:br>
            <a:r>
              <a:rPr lang="en-US" sz="2400" b="1" dirty="0">
                <a:solidFill>
                  <a:schemeClr val="tx1"/>
                </a:solidFill>
                <a:effectLst/>
                <a:ea typeface="Calibri" panose="020F0502020204030204" pitchFamily="34" charset="0"/>
                <a:cs typeface="Iskoola Pota" panose="020B0502040204020203" pitchFamily="34" charset="0"/>
              </a:rPr>
              <a:t>ii. </a:t>
            </a:r>
            <a:r>
              <a:rPr lang="si-LK" sz="2400" b="1" dirty="0">
                <a:solidFill>
                  <a:schemeClr val="tx1"/>
                </a:solidFill>
                <a:effectLst/>
                <a:ea typeface="Calibri" panose="020F0502020204030204" pitchFamily="34" charset="0"/>
                <a:cs typeface="Iskoola Pota" panose="020B0502040204020203" pitchFamily="34" charset="0"/>
              </a:rPr>
              <a:t>මෙම පාසලේ රජයේ වැටුප් ලේඛනයට ඇතුළත් නොවන වෙනත් පාසලකින් පූර්ණ කාලීනව අනුයුක්තව සිටිනඅධ්‍යයන කාර්ය මණ්ඩල සාමාජිකයින්</a:t>
            </a:r>
            <a:br>
              <a:rPr lang="si-LK" sz="2400" b="1" dirty="0">
                <a:solidFill>
                  <a:schemeClr val="tx1"/>
                </a:solidFill>
                <a:effectLst/>
                <a:ea typeface="Calibri" panose="020F0502020204030204" pitchFamily="34" charset="0"/>
                <a:cs typeface="Iskoola Pota" panose="020B0502040204020203" pitchFamily="34" charset="0"/>
              </a:rPr>
            </a:br>
            <a:r>
              <a:rPr lang="en-US" sz="2400" b="1" dirty="0">
                <a:solidFill>
                  <a:schemeClr val="tx1"/>
                </a:solidFill>
                <a:effectLst/>
                <a:ea typeface="Calibri" panose="020F0502020204030204" pitchFamily="34" charset="0"/>
                <a:cs typeface="Iskoola Pota" panose="020B0502040204020203" pitchFamily="34" charset="0"/>
              </a:rPr>
              <a:t>iii. </a:t>
            </a:r>
            <a:r>
              <a:rPr lang="si-LK" sz="2400" b="1" dirty="0">
                <a:solidFill>
                  <a:schemeClr val="tx1"/>
                </a:solidFill>
                <a:effectLst/>
                <a:ea typeface="Calibri" panose="020F0502020204030204" pitchFamily="34" charset="0"/>
                <a:cs typeface="Iskoola Pota" panose="020B0502040204020203" pitchFamily="34" charset="0"/>
              </a:rPr>
              <a:t>මෙම පාසලේ රජයේ වැටුප් ලේඛනයට ඇතුළත් ඔබ පාසලේ දැනට නිශ්චිත කාලසටහනකට අනුව  ඉගැන්වීම් කටයුතුවල නිරත වන සංවර්ධන නිලධාරීන්  </a:t>
            </a:r>
            <a:br>
              <a:rPr lang="si-LK" sz="2400" b="1" dirty="0">
                <a:solidFill>
                  <a:schemeClr val="tx1"/>
                </a:solidFill>
                <a:effectLst/>
                <a:ea typeface="Calibri" panose="020F0502020204030204" pitchFamily="34" charset="0"/>
                <a:cs typeface="Iskoola Pota" panose="020B0502040204020203" pitchFamily="34" charset="0"/>
              </a:rPr>
            </a:br>
            <a:r>
              <a:rPr lang="en-US" sz="2400" b="1" dirty="0">
                <a:solidFill>
                  <a:schemeClr val="tx1"/>
                </a:solidFill>
                <a:effectLst/>
                <a:ea typeface="Calibri" panose="020F0502020204030204" pitchFamily="34" charset="0"/>
                <a:cs typeface="Iskoola Pota" panose="020B0502040204020203" pitchFamily="34" charset="0"/>
              </a:rPr>
              <a:t>iv. </a:t>
            </a:r>
            <a:r>
              <a:rPr lang="si-LK" sz="2400" b="1" dirty="0">
                <a:solidFill>
                  <a:schemeClr val="tx1"/>
                </a:solidFill>
                <a:effectLst/>
                <a:ea typeface="Calibri" panose="020F0502020204030204" pitchFamily="34" charset="0"/>
                <a:cs typeface="Iskoola Pota" panose="020B0502040204020203" pitchFamily="34" charset="0"/>
              </a:rPr>
              <a:t>වෙනත් රජයේ ආයතනයකින් වැටුප් ලබන මෙම පාසලේ ඉගැන්වීම් කටයුතු වල නිරත සාමාජිකයින් </a:t>
            </a:r>
            <a:r>
              <a:rPr lang="si-LK" sz="1800" b="1" dirty="0">
                <a:solidFill>
                  <a:schemeClr val="tx1"/>
                </a:solidFill>
                <a:effectLst/>
                <a:ea typeface="Calibri" panose="020F0502020204030204" pitchFamily="34" charset="0"/>
                <a:cs typeface="Iskoola Pota" panose="020B0502040204020203" pitchFamily="34" charset="0"/>
              </a:rPr>
              <a:t>උදා. සිවිල් ආරක්ෂක අංශවලින් පැමිණ ඉගැන්වීම් කටයුතු වල නිරත සාමාජිකයින්</a:t>
            </a:r>
            <a:br>
              <a:rPr lang="si-LK" sz="1800" b="1" dirty="0">
                <a:solidFill>
                  <a:schemeClr val="tx1"/>
                </a:solidFill>
                <a:effectLst/>
                <a:ea typeface="Calibri" panose="020F0502020204030204" pitchFamily="34" charset="0"/>
                <a:cs typeface="Iskoola Pota" panose="020B0502040204020203" pitchFamily="34" charset="0"/>
              </a:rPr>
            </a:br>
            <a:r>
              <a:rPr lang="en-US" sz="2400" b="1" dirty="0">
                <a:solidFill>
                  <a:schemeClr val="tx1"/>
                </a:solidFill>
                <a:effectLst/>
                <a:ea typeface="Calibri" panose="020F0502020204030204" pitchFamily="34" charset="0"/>
                <a:cs typeface="Iskoola Pota" panose="020B0502040204020203" pitchFamily="34" charset="0"/>
              </a:rPr>
              <a:t>v. </a:t>
            </a:r>
            <a:r>
              <a:rPr lang="si-LK" sz="2400" b="1" dirty="0">
                <a:solidFill>
                  <a:schemeClr val="tx1"/>
                </a:solidFill>
                <a:effectLst/>
                <a:ea typeface="Calibri" panose="020F0502020204030204" pitchFamily="34" charset="0"/>
                <a:cs typeface="Iskoola Pota" panose="020B0502040204020203" pitchFamily="34" charset="0"/>
              </a:rPr>
              <a:t>පාසල් සංවර්ධන සමිතිය වැනි රජයේ නොවන වෙනත් මූලාශ්‍රයකින් ගෙවීමෙන් මෙම පාසලේ ඉගැන්වීම් කටයුතු වල නිරත වෙනත් සාමාජිකයින්</a:t>
            </a:r>
          </a:p>
        </p:txBody>
      </p:sp>
    </p:spTree>
    <p:extLst>
      <p:ext uri="{BB962C8B-B14F-4D97-AF65-F5344CB8AC3E}">
        <p14:creationId xmlns:p14="http://schemas.microsoft.com/office/powerpoint/2010/main" val="152906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7" name="Rectangle: Rounded Corners 6">
            <a:extLst>
              <a:ext uri="{FF2B5EF4-FFF2-40B4-BE49-F238E27FC236}">
                <a16:creationId xmlns:a16="http://schemas.microsoft.com/office/drawing/2014/main" id="{80D20668-AAB4-45D5-8969-80195AAE6A8C}"/>
              </a:ext>
            </a:extLst>
          </p:cNvPr>
          <p:cNvSpPr/>
          <p:nvPr/>
        </p:nvSpPr>
        <p:spPr>
          <a:xfrm>
            <a:off x="367646" y="329938"/>
            <a:ext cx="11491274" cy="625939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D898321-8A28-479E-9295-4F77FB5F4E11}"/>
              </a:ext>
            </a:extLst>
          </p:cNvPr>
          <p:cNvSpPr>
            <a:spLocks noGrp="1"/>
          </p:cNvSpPr>
          <p:nvPr>
            <p:ph type="ctrTitle"/>
          </p:nvPr>
        </p:nvSpPr>
        <p:spPr>
          <a:xfrm>
            <a:off x="590938" y="1406102"/>
            <a:ext cx="11010122" cy="2158729"/>
          </a:xfrm>
        </p:spPr>
        <p:txBody>
          <a:bodyPr>
            <a:normAutofit fontScale="90000"/>
          </a:bodyPr>
          <a:lstStyle/>
          <a:p>
            <a:pPr algn="l"/>
            <a:r>
              <a:rPr lang="si-LK" sz="3600" b="1" u="sng" dirty="0">
                <a:solidFill>
                  <a:schemeClr val="tx1"/>
                </a:solidFill>
                <a:effectLst/>
              </a:rPr>
              <a:t>අධ්‍යයන කාර්ය මණ්ඩලය ඇතුලත් නොකලයුතු සාමාජිකයින්</a:t>
            </a:r>
            <a:br>
              <a:rPr lang="en-US" sz="2800" b="1" u="sng" dirty="0">
                <a:solidFill>
                  <a:schemeClr val="tx1"/>
                </a:solidFill>
                <a:effectLst/>
              </a:rPr>
            </a:br>
            <a:br>
              <a:rPr lang="si-LK" sz="2800" dirty="0">
                <a:solidFill>
                  <a:srgbClr val="002060"/>
                </a:solidFill>
                <a:effectLst/>
              </a:rPr>
            </a:br>
            <a:r>
              <a:rPr lang="si-LK" sz="3100" b="1" dirty="0">
                <a:solidFill>
                  <a:schemeClr val="tx1"/>
                </a:solidFill>
                <a:effectLst/>
              </a:rPr>
              <a:t>	</a:t>
            </a:r>
            <a:r>
              <a:rPr lang="si-LK" sz="2700" b="1" dirty="0">
                <a:solidFill>
                  <a:schemeClr val="tx1"/>
                </a:solidFill>
                <a:effectLst/>
              </a:rPr>
              <a:t>1. </a:t>
            </a:r>
            <a:r>
              <a:rPr lang="si-LK" sz="2800" b="1" dirty="0">
                <a:solidFill>
                  <a:schemeClr val="tx1"/>
                </a:solidFill>
                <a:effectLst/>
                <a:ea typeface="Calibri" panose="020F0502020204030204" pitchFamily="34" charset="0"/>
                <a:cs typeface="Iskoola Pota" panose="020B0502040204020203" pitchFamily="34" charset="0"/>
              </a:rPr>
              <a:t>මෙම පාසලේ රජයේ වැටුප් ලේඛනයට ඇතුළත් නමුත් මේ වනවිට </a:t>
            </a:r>
            <a:r>
              <a:rPr lang="si-LK" sz="2800" dirty="0">
                <a:solidFill>
                  <a:srgbClr val="002060"/>
                </a:solidFill>
                <a:effectLst/>
                <a:ea typeface="Calibri" panose="020F0502020204030204" pitchFamily="34" charset="0"/>
                <a:cs typeface="Iskoola Pota" panose="020B0502040204020203" pitchFamily="34" charset="0"/>
              </a:rPr>
              <a:t>පූර්ණ කාලීනව</a:t>
            </a:r>
            <a:br>
              <a:rPr lang="si-LK" sz="2800" b="1" dirty="0">
                <a:solidFill>
                  <a:schemeClr val="tx1"/>
                </a:solidFill>
                <a:effectLst/>
                <a:ea typeface="Calibri" panose="020F0502020204030204" pitchFamily="34" charset="0"/>
                <a:cs typeface="Iskoola Pota" panose="020B0502040204020203" pitchFamily="34" charset="0"/>
              </a:rPr>
            </a:br>
            <a:r>
              <a:rPr lang="si-LK" sz="2800" b="1" dirty="0">
                <a:solidFill>
                  <a:schemeClr val="tx1"/>
                </a:solidFill>
                <a:effectLst/>
                <a:ea typeface="Calibri" panose="020F0502020204030204" pitchFamily="34" charset="0"/>
                <a:cs typeface="Iskoola Pota" panose="020B0502040204020203" pitchFamily="34" charset="0"/>
              </a:rPr>
              <a:t>          වෙනත් පාසලකට අනුයුක්තව සිටින </a:t>
            </a:r>
            <a:r>
              <a:rPr lang="si-LK" sz="2800" b="1" dirty="0">
                <a:solidFill>
                  <a:schemeClr val="tx1"/>
                </a:solidFill>
                <a:effectLst/>
              </a:rPr>
              <a:t>අධ්‍යයන කාර්ය මණ්ඩලයේ සාමාජිකයින් </a:t>
            </a:r>
            <a:br>
              <a:rPr lang="si-LK" sz="2800" b="1" dirty="0">
                <a:solidFill>
                  <a:schemeClr val="tx1">
                    <a:lumMod val="85000"/>
                  </a:schemeClr>
                </a:solidFill>
                <a:effectLst/>
                <a:ea typeface="Calibri" panose="020F0502020204030204" pitchFamily="34" charset="0"/>
                <a:cs typeface="Iskoola Pota" panose="020B0502040204020203" pitchFamily="34" charset="0"/>
              </a:rPr>
            </a:br>
            <a:r>
              <a:rPr lang="si-LK" sz="2800" b="1" dirty="0">
                <a:solidFill>
                  <a:schemeClr val="tx1">
                    <a:lumMod val="85000"/>
                  </a:schemeClr>
                </a:solidFill>
                <a:effectLst/>
                <a:ea typeface="Calibri" panose="020F0502020204030204" pitchFamily="34" charset="0"/>
                <a:cs typeface="Iskoola Pota" panose="020B0502040204020203" pitchFamily="34" charset="0"/>
              </a:rPr>
              <a:t>	2. </a:t>
            </a:r>
            <a:r>
              <a:rPr lang="si-LK" sz="2700" b="1" dirty="0">
                <a:solidFill>
                  <a:schemeClr val="tx1"/>
                </a:solidFill>
                <a:effectLst/>
              </a:rPr>
              <a:t>සීමාවාසී ගුරු සිසුන්</a:t>
            </a:r>
            <a:br>
              <a:rPr lang="si-LK" sz="2700" b="1" dirty="0">
                <a:solidFill>
                  <a:schemeClr val="tx1"/>
                </a:solidFill>
                <a:effectLst/>
              </a:rPr>
            </a:br>
            <a:r>
              <a:rPr lang="si-LK" sz="2700" b="1" dirty="0">
                <a:solidFill>
                  <a:schemeClr val="tx1"/>
                </a:solidFill>
                <a:effectLst/>
              </a:rPr>
              <a:t>	3.  අනධ්‍යයන කාර්ය මණ්ඩලයේ සාමාජිකයින් </a:t>
            </a:r>
            <a:br>
              <a:rPr lang="si-LK" sz="2700" b="1" dirty="0">
                <a:solidFill>
                  <a:schemeClr val="tx1"/>
                </a:solidFill>
                <a:effectLst/>
              </a:rPr>
            </a:br>
            <a:r>
              <a:rPr lang="si-LK" sz="2700" b="1" dirty="0">
                <a:solidFill>
                  <a:schemeClr val="tx1"/>
                </a:solidFill>
                <a:effectLst/>
              </a:rPr>
              <a:t>	(කාල සටහනකට අනුව ඉගැන්වීම් වල නිරතසංවර්ධන නිලධාරීන් හැර)</a:t>
            </a:r>
            <a:endParaRPr lang="en-US" sz="2400" b="1" dirty="0">
              <a:solidFill>
                <a:schemeClr val="tx1"/>
              </a:solidFill>
            </a:endParaRPr>
          </a:p>
        </p:txBody>
      </p:sp>
      <p:sp>
        <p:nvSpPr>
          <p:cNvPr id="8" name="Title 3">
            <a:extLst>
              <a:ext uri="{FF2B5EF4-FFF2-40B4-BE49-F238E27FC236}">
                <a16:creationId xmlns:a16="http://schemas.microsoft.com/office/drawing/2014/main" id="{A84E6321-6116-41C7-8B44-BE36DB5ED65F}"/>
              </a:ext>
            </a:extLst>
          </p:cNvPr>
          <p:cNvSpPr txBox="1">
            <a:spLocks/>
          </p:cNvSpPr>
          <p:nvPr/>
        </p:nvSpPr>
        <p:spPr>
          <a:xfrm>
            <a:off x="1071760" y="3643507"/>
            <a:ext cx="9440034" cy="2541020"/>
          </a:xfrm>
          <a:prstGeom prst="rect">
            <a:avLst/>
          </a:prstGeom>
          <a:effectLst>
            <a:outerShdw blurRad="25400" dir="17880000">
              <a:srgbClr val="000000">
                <a:alpha val="46000"/>
              </a:srgbClr>
            </a:outerShdw>
          </a:effectLst>
        </p:spPr>
        <p:txBody>
          <a:bodyPr vert="horz" lIns="91440" tIns="45720" rIns="91440" bIns="45720" rtlCol="0" anchor="b">
            <a:normAutofit fontScale="90000" lnSpcReduction="20000"/>
          </a:bodyPr>
          <a:lstStyle>
            <a:lvl1pPr algn="ctr" defTabSz="457200" rtl="0" eaLnBrk="1" latinLnBrk="0" hangingPunct="1">
              <a:lnSpc>
                <a:spcPct val="90000"/>
              </a:lnSpc>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defRPr/>
            </a:pPr>
            <a:r>
              <a:rPr lang="si-LK" sz="3200" b="1" u="sng" dirty="0">
                <a:solidFill>
                  <a:schemeClr val="tx1"/>
                </a:solidFill>
                <a:effectLst/>
                <a:latin typeface="Iskoola Pota" panose="020B0502040204020203" pitchFamily="34" charset="0"/>
                <a:cs typeface="Iskoola Pota" panose="020B0502040204020203" pitchFamily="34" charset="0"/>
              </a:rPr>
              <a:t>උපකාරක ලේඛනයන්</a:t>
            </a:r>
            <a:endParaRPr lang="en-US" sz="3200" b="1" u="sng" dirty="0">
              <a:solidFill>
                <a:schemeClr val="tx1"/>
              </a:solidFill>
              <a:effectLst/>
              <a:latin typeface="Iskoola Pota" panose="020B0502040204020203" pitchFamily="34" charset="0"/>
              <a:cs typeface="Iskoola Pota" panose="020B0502040204020203" pitchFamily="34" charset="0"/>
            </a:endParaRPr>
          </a:p>
          <a:p>
            <a:pPr fontAlgn="auto">
              <a:spcAft>
                <a:spcPts val="0"/>
              </a:spcAft>
              <a:defRPr/>
            </a:pPr>
            <a:r>
              <a:rPr lang="si-LK" sz="3200" dirty="0">
                <a:effectLst/>
                <a:latin typeface="Iskoola Pota" panose="020B0502040204020203" pitchFamily="34" charset="0"/>
                <a:cs typeface="Iskoola Pota" panose="020B0502040204020203" pitchFamily="34" charset="0"/>
              </a:rPr>
              <a:t>	</a:t>
            </a:r>
          </a:p>
          <a:p>
            <a:pPr algn="l" fontAlgn="auto">
              <a:lnSpc>
                <a:spcPct val="110000"/>
              </a:lnSpc>
              <a:spcAft>
                <a:spcPts val="0"/>
              </a:spcAft>
              <a:defRPr/>
            </a:pPr>
            <a:r>
              <a:rPr lang="si-LK" sz="3200" dirty="0">
                <a:solidFill>
                  <a:schemeClr val="tx1"/>
                </a:solidFill>
                <a:effectLst/>
                <a:latin typeface="Iskoola Pota" panose="020B0502040204020203" pitchFamily="34" charset="0"/>
                <a:cs typeface="Iskoola Pota" panose="020B0502040204020203" pitchFamily="34" charset="0"/>
              </a:rPr>
              <a:t>	1. </a:t>
            </a:r>
            <a:r>
              <a:rPr lang="si-LK" sz="2800" dirty="0">
                <a:solidFill>
                  <a:schemeClr val="tx1"/>
                </a:solidFill>
                <a:effectLst/>
                <a:latin typeface="Iskoola Pota" panose="020B0502040204020203" pitchFamily="34" charset="0"/>
                <a:cs typeface="Iskoola Pota" panose="020B0502040204020203" pitchFamily="34" charset="0"/>
              </a:rPr>
              <a:t>ගුරු - විදුහල්පති තොරතුරු ආකෘති පත්‍රය (</a:t>
            </a:r>
            <a:r>
              <a:rPr lang="en-US" sz="2800" dirty="0">
                <a:solidFill>
                  <a:schemeClr val="tx1"/>
                </a:solidFill>
                <a:effectLst/>
                <a:latin typeface="Iskoola Pota" panose="020B0502040204020203" pitchFamily="34" charset="0"/>
                <a:cs typeface="Iskoola Pota" panose="020B0502040204020203" pitchFamily="34" charset="0"/>
              </a:rPr>
              <a:t>AS- P1)</a:t>
            </a:r>
            <a:r>
              <a:rPr lang="si-LK" sz="2800" dirty="0">
                <a:solidFill>
                  <a:schemeClr val="tx1"/>
                </a:solidFill>
                <a:effectLst/>
                <a:latin typeface="Iskoola Pota" panose="020B0502040204020203" pitchFamily="34" charset="0"/>
                <a:cs typeface="Iskoola Pota" panose="020B0502040204020203" pitchFamily="34" charset="0"/>
              </a:rPr>
              <a:t>	</a:t>
            </a:r>
            <a:endParaRPr lang="en-US" sz="2800" dirty="0">
              <a:solidFill>
                <a:schemeClr val="tx1"/>
              </a:solidFill>
              <a:effectLst/>
              <a:latin typeface="Iskoola Pota" panose="020B0502040204020203" pitchFamily="34" charset="0"/>
              <a:cs typeface="Iskoola Pota" panose="020B0502040204020203" pitchFamily="34" charset="0"/>
            </a:endParaRPr>
          </a:p>
          <a:p>
            <a:pPr algn="l" fontAlgn="auto">
              <a:lnSpc>
                <a:spcPct val="110000"/>
              </a:lnSpc>
              <a:spcAft>
                <a:spcPts val="0"/>
              </a:spcAft>
              <a:defRPr/>
            </a:pPr>
            <a:endParaRPr lang="si-LK" sz="2800" dirty="0">
              <a:solidFill>
                <a:schemeClr val="tx1"/>
              </a:solidFill>
              <a:effectLst/>
              <a:latin typeface="Iskoola Pota" panose="020B0502040204020203" pitchFamily="34" charset="0"/>
              <a:cs typeface="Iskoola Pota" panose="020B0502040204020203" pitchFamily="34" charset="0"/>
            </a:endParaRPr>
          </a:p>
          <a:p>
            <a:pPr algn="l" fontAlgn="auto">
              <a:lnSpc>
                <a:spcPct val="110000"/>
              </a:lnSpc>
              <a:spcAft>
                <a:spcPts val="0"/>
              </a:spcAft>
              <a:defRPr/>
            </a:pPr>
            <a:r>
              <a:rPr lang="si-LK" sz="2800" dirty="0">
                <a:solidFill>
                  <a:schemeClr val="tx1"/>
                </a:solidFill>
                <a:effectLst/>
                <a:latin typeface="Iskoola Pota" panose="020B0502040204020203" pitchFamily="34" charset="0"/>
                <a:cs typeface="Iskoola Pota" panose="020B0502040204020203" pitchFamily="34" charset="0"/>
              </a:rPr>
              <a:t>	</a:t>
            </a:r>
            <a:r>
              <a:rPr lang="en-US" sz="2800" dirty="0">
                <a:solidFill>
                  <a:schemeClr val="tx1"/>
                </a:solidFill>
                <a:effectLst/>
                <a:latin typeface="Iskoola Pota" panose="020B0502040204020203" pitchFamily="34" charset="0"/>
                <a:cs typeface="Iskoola Pota" panose="020B0502040204020203" pitchFamily="34" charset="0"/>
              </a:rPr>
              <a:t>2</a:t>
            </a:r>
            <a:r>
              <a:rPr lang="si-LK" sz="2800" dirty="0">
                <a:solidFill>
                  <a:schemeClr val="tx1"/>
                </a:solidFill>
                <a:effectLst/>
                <a:latin typeface="Iskoola Pota" panose="020B0502040204020203" pitchFamily="34" charset="0"/>
                <a:cs typeface="Iskoola Pota" panose="020B0502040204020203" pitchFamily="34" charset="0"/>
              </a:rPr>
              <a:t>.  කේත ලැයිස්තුව </a:t>
            </a:r>
            <a:r>
              <a:rPr lang="en-US" sz="2800" dirty="0">
                <a:solidFill>
                  <a:schemeClr val="tx1"/>
                </a:solidFill>
                <a:effectLst/>
                <a:latin typeface="Iskoola Pota" panose="020B0502040204020203" pitchFamily="34" charset="0"/>
                <a:cs typeface="Iskoola Pota" panose="020B0502040204020203" pitchFamily="34" charset="0"/>
              </a:rPr>
              <a:t>(CL1)</a:t>
            </a:r>
          </a:p>
          <a:p>
            <a:pPr algn="l" fontAlgn="auto">
              <a:lnSpc>
                <a:spcPct val="110000"/>
              </a:lnSpc>
              <a:spcAft>
                <a:spcPts val="0"/>
              </a:spcAft>
              <a:defRPr/>
            </a:pPr>
            <a:endParaRPr lang="en-US" sz="2800" dirty="0">
              <a:solidFill>
                <a:schemeClr val="tx1"/>
              </a:solidFill>
              <a:effectLst/>
              <a:latin typeface="Iskoola Pota" panose="020B0502040204020203" pitchFamily="34" charset="0"/>
              <a:cs typeface="Iskoola Pota" panose="020B0502040204020203" pitchFamily="34" charset="0"/>
            </a:endParaRPr>
          </a:p>
          <a:p>
            <a:pPr algn="l" fontAlgn="auto">
              <a:lnSpc>
                <a:spcPct val="110000"/>
              </a:lnSpc>
              <a:spcAft>
                <a:spcPts val="0"/>
              </a:spcAft>
              <a:defRPr/>
            </a:pPr>
            <a:r>
              <a:rPr lang="en-US" sz="2800" dirty="0">
                <a:solidFill>
                  <a:schemeClr val="tx1"/>
                </a:solidFill>
                <a:effectLst/>
                <a:latin typeface="Iskoola Pota" panose="020B0502040204020203" pitchFamily="34" charset="0"/>
                <a:cs typeface="Iskoola Pota" panose="020B0502040204020203" pitchFamily="34" charset="0"/>
              </a:rPr>
              <a:t>	3. </a:t>
            </a:r>
            <a:r>
              <a:rPr lang="si-LK" sz="2800" dirty="0">
                <a:solidFill>
                  <a:schemeClr val="tx1"/>
                </a:solidFill>
                <a:effectLst/>
                <a:latin typeface="Iskoola Pota" panose="020B0502040204020203" pitchFamily="34" charset="0"/>
                <a:cs typeface="Iskoola Pota" panose="020B0502040204020203" pitchFamily="34" charset="0"/>
              </a:rPr>
              <a:t>උපදෙස් සංග්‍රහය </a:t>
            </a:r>
            <a:r>
              <a:rPr lang="en-US" sz="2800" dirty="0">
                <a:solidFill>
                  <a:schemeClr val="tx1"/>
                </a:solidFill>
                <a:effectLst/>
                <a:latin typeface="Iskoola Pota" panose="020B0502040204020203" pitchFamily="34" charset="0"/>
                <a:cs typeface="Iskoola Pota" panose="020B0502040204020203" pitchFamily="34" charset="0"/>
              </a:rPr>
              <a:t>(IM AS_P1)</a:t>
            </a:r>
            <a:endParaRPr lang="en-US" sz="2400" dirty="0">
              <a:solidFill>
                <a:schemeClr val="tx1"/>
              </a:solidFill>
              <a:latin typeface="Iskoola Pota" panose="020B0502040204020203" pitchFamily="34" charset="0"/>
              <a:cs typeface="Iskoola Pota" panose="020B0502040204020203" pitchFamily="34" charset="0"/>
            </a:endParaRPr>
          </a:p>
        </p:txBody>
      </p:sp>
    </p:spTree>
    <p:extLst>
      <p:ext uri="{BB962C8B-B14F-4D97-AF65-F5344CB8AC3E}">
        <p14:creationId xmlns:p14="http://schemas.microsoft.com/office/powerpoint/2010/main" val="2691971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1" y="10"/>
            <a:ext cx="12191999" cy="6857990"/>
          </a:xfrm>
          <a:prstGeom prst="rect">
            <a:avLst/>
          </a:prstGeom>
        </p:spPr>
      </p:pic>
      <p:pic>
        <p:nvPicPr>
          <p:cNvPr id="7" name="Picture 6">
            <a:extLst>
              <a:ext uri="{FF2B5EF4-FFF2-40B4-BE49-F238E27FC236}">
                <a16:creationId xmlns:a16="http://schemas.microsoft.com/office/drawing/2014/main" id="{D4966A55-F0B7-4D32-AF20-F179DBF349A7}"/>
              </a:ext>
            </a:extLst>
          </p:cNvPr>
          <p:cNvPicPr>
            <a:picLocks noChangeAspect="1"/>
          </p:cNvPicPr>
          <p:nvPr/>
        </p:nvPicPr>
        <p:blipFill>
          <a:blip r:embed="rId7"/>
          <a:stretch>
            <a:fillRect/>
          </a:stretch>
        </p:blipFill>
        <p:spPr>
          <a:xfrm>
            <a:off x="1166291" y="715876"/>
            <a:ext cx="9168367" cy="6116431"/>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8" name="Oval 7">
            <a:extLst>
              <a:ext uri="{FF2B5EF4-FFF2-40B4-BE49-F238E27FC236}">
                <a16:creationId xmlns:a16="http://schemas.microsoft.com/office/drawing/2014/main" id="{48F8D9A6-FA43-48BB-BF6D-EF3D8A992873}"/>
              </a:ext>
            </a:extLst>
          </p:cNvPr>
          <p:cNvSpPr/>
          <p:nvPr/>
        </p:nvSpPr>
        <p:spPr>
          <a:xfrm>
            <a:off x="568309" y="585303"/>
            <a:ext cx="2997724" cy="659877"/>
          </a:xfrm>
          <a:prstGeom prst="ellipse">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57150">
                <a:solidFill>
                  <a:schemeClr val="tx1"/>
                </a:solidFill>
              </a:ln>
            </a:endParaRPr>
          </a:p>
        </p:txBody>
      </p:sp>
      <p:sp>
        <p:nvSpPr>
          <p:cNvPr id="12" name="Oval 11">
            <a:extLst>
              <a:ext uri="{FF2B5EF4-FFF2-40B4-BE49-F238E27FC236}">
                <a16:creationId xmlns:a16="http://schemas.microsoft.com/office/drawing/2014/main" id="{E8C18C09-EBD1-4F67-A458-F1566FCEDD63}"/>
              </a:ext>
            </a:extLst>
          </p:cNvPr>
          <p:cNvSpPr/>
          <p:nvPr/>
        </p:nvSpPr>
        <p:spPr>
          <a:xfrm>
            <a:off x="7060676" y="3942350"/>
            <a:ext cx="1677971" cy="659877"/>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57150">
                <a:solidFill>
                  <a:schemeClr val="tx1"/>
                </a:solidFill>
              </a:ln>
            </a:endParaRPr>
          </a:p>
        </p:txBody>
      </p:sp>
      <p:sp>
        <p:nvSpPr>
          <p:cNvPr id="9" name="Speech Bubble: Oval 8">
            <a:extLst>
              <a:ext uri="{FF2B5EF4-FFF2-40B4-BE49-F238E27FC236}">
                <a16:creationId xmlns:a16="http://schemas.microsoft.com/office/drawing/2014/main" id="{D6B996BF-9722-4D9F-985D-3A2176B5A60D}"/>
              </a:ext>
            </a:extLst>
          </p:cNvPr>
          <p:cNvSpPr/>
          <p:nvPr/>
        </p:nvSpPr>
        <p:spPr>
          <a:xfrm>
            <a:off x="5306229" y="756443"/>
            <a:ext cx="6194720" cy="767291"/>
          </a:xfrm>
          <a:prstGeom prst="wedgeEllipseCallout">
            <a:avLst>
              <a:gd name="adj1" fmla="val -78943"/>
              <a:gd name="adj2" fmla="val -18762"/>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u="sng"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Calibri" panose="020F0502020204030204" pitchFamily="34" charset="0"/>
                <a:hlinkClick r:id="rId9">
                  <a:extLst>
                    <a:ext uri="{A12FA001-AC4F-418D-AE19-62706E023703}">
                      <ahyp:hlinkClr xmlns:ahyp="http://schemas.microsoft.com/office/drawing/2018/hyperlinkcolor" val="tx"/>
                    </a:ext>
                  </a:extLst>
                </a:hlinkClick>
              </a:rPr>
              <a:t>https://schoolcensus.nso.gov.lk/</a:t>
            </a:r>
            <a:endParaRPr lang="en-US" sz="2400" dirty="0">
              <a:ln w="0"/>
              <a:solidFill>
                <a:schemeClr val="accent1"/>
              </a:solidFill>
              <a:effectLst>
                <a:outerShdw blurRad="38100" dist="25400" dir="5400000" algn="ctr" rotWithShape="0">
                  <a:srgbClr val="6E747A">
                    <a:alpha val="43000"/>
                  </a:srgbClr>
                </a:outerShdw>
              </a:effectLst>
            </a:endParaRPr>
          </a:p>
        </p:txBody>
      </p:sp>
      <p:sp>
        <p:nvSpPr>
          <p:cNvPr id="14" name="TextBox 13">
            <a:extLst>
              <a:ext uri="{FF2B5EF4-FFF2-40B4-BE49-F238E27FC236}">
                <a16:creationId xmlns:a16="http://schemas.microsoft.com/office/drawing/2014/main" id="{A6C92B8A-9C6C-4635-91D5-17EC1AC8C5BA}"/>
              </a:ext>
            </a:extLst>
          </p:cNvPr>
          <p:cNvSpPr txBox="1"/>
          <p:nvPr/>
        </p:nvSpPr>
        <p:spPr>
          <a:xfrm>
            <a:off x="-2" y="25693"/>
            <a:ext cx="12049937" cy="492443"/>
          </a:xfrm>
          <a:prstGeom prst="rect">
            <a:avLst/>
          </a:prstGeom>
          <a:noFill/>
          <a:ln>
            <a:noFill/>
          </a:ln>
        </p:spPr>
        <p:txBody>
          <a:bodyPr wrap="square" rtlCol="0">
            <a:spAutoFit/>
          </a:bodyPr>
          <a:lstStyle/>
          <a:p>
            <a:pPr algn="ctr"/>
            <a:r>
              <a:rPr lang="si-LK" sz="2600" b="1" dirty="0">
                <a:solidFill>
                  <a:schemeClr val="bg1"/>
                </a:solidFill>
              </a:rPr>
              <a:t>පාසල් දත්ත නිලධාරීන්  මාර්ගගත </a:t>
            </a:r>
            <a:r>
              <a:rPr lang="en-US" sz="2600" b="1" dirty="0">
                <a:solidFill>
                  <a:schemeClr val="bg1"/>
                </a:solidFill>
              </a:rPr>
              <a:t>(Online) </a:t>
            </a:r>
            <a:r>
              <a:rPr lang="si-LK" sz="2600" b="1" dirty="0">
                <a:solidFill>
                  <a:schemeClr val="bg1"/>
                </a:solidFill>
              </a:rPr>
              <a:t>පරිගණක වැඩසටහනට ඇතුළත් විය යුතු ආකාරය</a:t>
            </a:r>
            <a:endParaRPr lang="en-US" sz="2600" b="1" dirty="0">
              <a:ln>
                <a:solidFill>
                  <a:schemeClr val="bg1"/>
                </a:solidFill>
              </a:ln>
              <a:solidFill>
                <a:schemeClr val="bg1"/>
              </a:solidFill>
            </a:endParaRPr>
          </a:p>
        </p:txBody>
      </p:sp>
      <p:sp>
        <p:nvSpPr>
          <p:cNvPr id="11" name="Speech Bubble: Rectangle with Corners Rounded 10">
            <a:extLst>
              <a:ext uri="{FF2B5EF4-FFF2-40B4-BE49-F238E27FC236}">
                <a16:creationId xmlns:a16="http://schemas.microsoft.com/office/drawing/2014/main" id="{1FDBE394-6BA4-4E09-9B97-E587D3F8B1CB}"/>
              </a:ext>
            </a:extLst>
          </p:cNvPr>
          <p:cNvSpPr/>
          <p:nvPr/>
        </p:nvSpPr>
        <p:spPr>
          <a:xfrm>
            <a:off x="9908468" y="2228307"/>
            <a:ext cx="2141467" cy="876693"/>
          </a:xfrm>
          <a:prstGeom prst="wedgeRoundRectCallout">
            <a:avLst>
              <a:gd name="adj1" fmla="val -65013"/>
              <a:gd name="adj2" fmla="val 30242"/>
              <a:gd name="adj3" fmla="val 16667"/>
            </a:avLst>
          </a:prstGeom>
          <a:solidFill>
            <a:schemeClr val="accent1">
              <a:lumMod val="20000"/>
              <a:lumOff val="80000"/>
            </a:schemeClr>
          </a:solid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Individual Teacher Login</a:t>
            </a:r>
          </a:p>
        </p:txBody>
      </p:sp>
      <p:sp>
        <p:nvSpPr>
          <p:cNvPr id="13" name="Speech Bubble: Rectangle with Corners Rounded 12">
            <a:extLst>
              <a:ext uri="{FF2B5EF4-FFF2-40B4-BE49-F238E27FC236}">
                <a16:creationId xmlns:a16="http://schemas.microsoft.com/office/drawing/2014/main" id="{7627AE69-424D-433E-B497-4336CA54207C}"/>
              </a:ext>
            </a:extLst>
          </p:cNvPr>
          <p:cNvSpPr/>
          <p:nvPr/>
        </p:nvSpPr>
        <p:spPr>
          <a:xfrm>
            <a:off x="9031368" y="4363460"/>
            <a:ext cx="1682753" cy="876693"/>
          </a:xfrm>
          <a:prstGeom prst="wedgeRoundRectCallout">
            <a:avLst>
              <a:gd name="adj1" fmla="val -63693"/>
              <a:gd name="adj2" fmla="val -55780"/>
              <a:gd name="adj3" fmla="val 16667"/>
            </a:avLst>
          </a:prstGeom>
          <a:solidFill>
            <a:schemeClr val="accent1">
              <a:lumMod val="20000"/>
              <a:lumOff val="80000"/>
            </a:schemeClr>
          </a:solid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rgbClr val="FF0000"/>
                </a:solidFill>
              </a:rPr>
              <a:t>Data Officer Login</a:t>
            </a:r>
          </a:p>
        </p:txBody>
      </p:sp>
      <p:sp>
        <p:nvSpPr>
          <p:cNvPr id="17" name="Speech Bubble: Rectangle with Corners Rounded 16">
            <a:extLst>
              <a:ext uri="{FF2B5EF4-FFF2-40B4-BE49-F238E27FC236}">
                <a16:creationId xmlns:a16="http://schemas.microsoft.com/office/drawing/2014/main" id="{D51667FE-86A9-4B6D-8068-B0445529B49C}"/>
              </a:ext>
            </a:extLst>
          </p:cNvPr>
          <p:cNvSpPr/>
          <p:nvPr/>
        </p:nvSpPr>
        <p:spPr>
          <a:xfrm>
            <a:off x="5791062" y="5615948"/>
            <a:ext cx="1682753" cy="876693"/>
          </a:xfrm>
          <a:prstGeom prst="wedgeRoundRectCallout">
            <a:avLst>
              <a:gd name="adj1" fmla="val -97305"/>
              <a:gd name="adj2" fmla="val 134"/>
              <a:gd name="adj3" fmla="val 16667"/>
            </a:avLst>
          </a:prstGeom>
          <a:solidFill>
            <a:schemeClr val="accent1">
              <a:lumMod val="20000"/>
              <a:lumOff val="80000"/>
            </a:schemeClr>
          </a:solid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Resources</a:t>
            </a:r>
          </a:p>
        </p:txBody>
      </p:sp>
      <p:sp>
        <p:nvSpPr>
          <p:cNvPr id="18" name="Speech Bubble: Rectangle with Corners Rounded 17">
            <a:extLst>
              <a:ext uri="{FF2B5EF4-FFF2-40B4-BE49-F238E27FC236}">
                <a16:creationId xmlns:a16="http://schemas.microsoft.com/office/drawing/2014/main" id="{076332C7-F2A3-48F8-AB03-6514344098CE}"/>
              </a:ext>
            </a:extLst>
          </p:cNvPr>
          <p:cNvSpPr/>
          <p:nvPr/>
        </p:nvSpPr>
        <p:spPr>
          <a:xfrm>
            <a:off x="474972" y="5472081"/>
            <a:ext cx="1682753" cy="876693"/>
          </a:xfrm>
          <a:prstGeom prst="wedgeRoundRectCallout">
            <a:avLst>
              <a:gd name="adj1" fmla="val 93163"/>
              <a:gd name="adj2" fmla="val 14112"/>
              <a:gd name="adj3" fmla="val 16667"/>
            </a:avLst>
          </a:prstGeom>
          <a:solidFill>
            <a:schemeClr val="accent1">
              <a:lumMod val="20000"/>
              <a:lumOff val="80000"/>
            </a:schemeClr>
          </a:solid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MOE Contact Details</a:t>
            </a:r>
          </a:p>
        </p:txBody>
      </p:sp>
      <p:sp>
        <p:nvSpPr>
          <p:cNvPr id="10" name="Right Brace 9">
            <a:extLst>
              <a:ext uri="{FF2B5EF4-FFF2-40B4-BE49-F238E27FC236}">
                <a16:creationId xmlns:a16="http://schemas.microsoft.com/office/drawing/2014/main" id="{C31CBE24-A4B5-49D0-90AA-5FFBC5E4E6BD}"/>
              </a:ext>
            </a:extLst>
          </p:cNvPr>
          <p:cNvSpPr/>
          <p:nvPr/>
        </p:nvSpPr>
        <p:spPr>
          <a:xfrm>
            <a:off x="9144000" y="2149311"/>
            <a:ext cx="320511" cy="153656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41326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1" y="10"/>
            <a:ext cx="12191999" cy="6857990"/>
          </a:xfrm>
          <a:prstGeom prst="rect">
            <a:avLst/>
          </a:prstGeom>
        </p:spPr>
      </p:pic>
      <p:pic>
        <p:nvPicPr>
          <p:cNvPr id="5" name="Picture 4">
            <a:extLst>
              <a:ext uri="{FF2B5EF4-FFF2-40B4-BE49-F238E27FC236}">
                <a16:creationId xmlns:a16="http://schemas.microsoft.com/office/drawing/2014/main" id="{7E652FC8-32C9-467B-BC74-260F029F1572}"/>
              </a:ext>
            </a:extLst>
          </p:cNvPr>
          <p:cNvPicPr>
            <a:picLocks noChangeAspect="1"/>
          </p:cNvPicPr>
          <p:nvPr/>
        </p:nvPicPr>
        <p:blipFill>
          <a:blip r:embed="rId7"/>
          <a:stretch>
            <a:fillRect/>
          </a:stretch>
        </p:blipFill>
        <p:spPr>
          <a:xfrm>
            <a:off x="1291472" y="160040"/>
            <a:ext cx="9596487" cy="6546494"/>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10" name="Oval 9">
            <a:extLst>
              <a:ext uri="{FF2B5EF4-FFF2-40B4-BE49-F238E27FC236}">
                <a16:creationId xmlns:a16="http://schemas.microsoft.com/office/drawing/2014/main" id="{03989E94-0FA5-4A8F-BEA3-B1F0E1937FC6}"/>
              </a:ext>
            </a:extLst>
          </p:cNvPr>
          <p:cNvSpPr/>
          <p:nvPr/>
        </p:nvSpPr>
        <p:spPr>
          <a:xfrm>
            <a:off x="844826" y="69574"/>
            <a:ext cx="2961861" cy="6659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ACD9D4E-B12D-4349-9703-BE9106DBC5C0}"/>
              </a:ext>
            </a:extLst>
          </p:cNvPr>
          <p:cNvSpPr/>
          <p:nvPr/>
        </p:nvSpPr>
        <p:spPr>
          <a:xfrm>
            <a:off x="6096000" y="1536569"/>
            <a:ext cx="4059031" cy="22341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peech Bubble: Rectangle with Corners Rounded 1">
            <a:extLst>
              <a:ext uri="{FF2B5EF4-FFF2-40B4-BE49-F238E27FC236}">
                <a16:creationId xmlns:a16="http://schemas.microsoft.com/office/drawing/2014/main" id="{3F69BCD9-D6FD-4308-9737-998A955045C1}"/>
              </a:ext>
            </a:extLst>
          </p:cNvPr>
          <p:cNvSpPr/>
          <p:nvPr/>
        </p:nvSpPr>
        <p:spPr>
          <a:xfrm>
            <a:off x="10332138" y="1184021"/>
            <a:ext cx="1682753" cy="876693"/>
          </a:xfrm>
          <a:prstGeom prst="wedgeRoundRectCallout">
            <a:avLst>
              <a:gd name="adj1" fmla="val -69855"/>
              <a:gd name="adj2" fmla="val 84005"/>
              <a:gd name="adj3" fmla="val 16667"/>
            </a:avLst>
          </a:prstGeom>
          <a:solidFill>
            <a:schemeClr val="accent1">
              <a:lumMod val="20000"/>
              <a:lumOff val="80000"/>
            </a:schemeClr>
          </a:solidFill>
          <a:ln>
            <a:solidFill>
              <a:schemeClr val="bg2"/>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Data Officer Login</a:t>
            </a:r>
          </a:p>
        </p:txBody>
      </p:sp>
      <p:sp>
        <p:nvSpPr>
          <p:cNvPr id="9" name="Speech Bubble: Rectangle with Corners Rounded 8">
            <a:extLst>
              <a:ext uri="{FF2B5EF4-FFF2-40B4-BE49-F238E27FC236}">
                <a16:creationId xmlns:a16="http://schemas.microsoft.com/office/drawing/2014/main" id="{B0A5D2C2-43F9-44D5-BD0B-046DAD7065B6}"/>
              </a:ext>
            </a:extLst>
          </p:cNvPr>
          <p:cNvSpPr/>
          <p:nvPr/>
        </p:nvSpPr>
        <p:spPr>
          <a:xfrm>
            <a:off x="9261405" y="5167611"/>
            <a:ext cx="2141467" cy="876693"/>
          </a:xfrm>
          <a:prstGeom prst="wedgeRoundRectCallout">
            <a:avLst>
              <a:gd name="adj1" fmla="val -108593"/>
              <a:gd name="adj2" fmla="val -147178"/>
              <a:gd name="adj3" fmla="val 16667"/>
            </a:avLst>
          </a:prstGeom>
          <a:solidFill>
            <a:schemeClr val="accent1">
              <a:lumMod val="20000"/>
              <a:lumOff val="80000"/>
            </a:schemeClr>
          </a:solidFill>
          <a:ln>
            <a:solidFill>
              <a:schemeClr val="bg2"/>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Back to Individual Teacher Login</a:t>
            </a:r>
          </a:p>
        </p:txBody>
      </p:sp>
      <p:sp>
        <p:nvSpPr>
          <p:cNvPr id="4" name="TextBox 3">
            <a:extLst>
              <a:ext uri="{FF2B5EF4-FFF2-40B4-BE49-F238E27FC236}">
                <a16:creationId xmlns:a16="http://schemas.microsoft.com/office/drawing/2014/main" id="{7F550936-6822-CF61-F6FF-F87211414D1B}"/>
              </a:ext>
            </a:extLst>
          </p:cNvPr>
          <p:cNvSpPr txBox="1"/>
          <p:nvPr/>
        </p:nvSpPr>
        <p:spPr>
          <a:xfrm>
            <a:off x="6257025" y="6044304"/>
            <a:ext cx="4234271" cy="369332"/>
          </a:xfrm>
          <a:prstGeom prst="rect">
            <a:avLst/>
          </a:prstGeom>
          <a:noFill/>
        </p:spPr>
        <p:txBody>
          <a:bodyPr wrap="square" rtlCol="0">
            <a:spAutoFit/>
          </a:bodyPr>
          <a:lstStyle/>
          <a:p>
            <a:pPr algn="ctr"/>
            <a:r>
              <a:rPr lang="en-US" b="1" dirty="0">
                <a:solidFill>
                  <a:srgbClr val="C00000"/>
                </a:solidFill>
              </a:rPr>
              <a:t>Step 1: Login to the Online Web Portal </a:t>
            </a:r>
          </a:p>
        </p:txBody>
      </p:sp>
    </p:spTree>
    <p:extLst>
      <p:ext uri="{BB962C8B-B14F-4D97-AF65-F5344CB8AC3E}">
        <p14:creationId xmlns:p14="http://schemas.microsoft.com/office/powerpoint/2010/main" val="376335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0" y="10"/>
            <a:ext cx="12191999"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pic>
        <p:nvPicPr>
          <p:cNvPr id="7" name="Picture 6">
            <a:extLst>
              <a:ext uri="{FF2B5EF4-FFF2-40B4-BE49-F238E27FC236}">
                <a16:creationId xmlns:a16="http://schemas.microsoft.com/office/drawing/2014/main" id="{7731E5E5-C25B-478E-B382-79A037D3DCF0}"/>
              </a:ext>
            </a:extLst>
          </p:cNvPr>
          <p:cNvPicPr>
            <a:picLocks noChangeAspect="1"/>
          </p:cNvPicPr>
          <p:nvPr/>
        </p:nvPicPr>
        <p:blipFill>
          <a:blip r:embed="rId8"/>
          <a:stretch>
            <a:fillRect/>
          </a:stretch>
        </p:blipFill>
        <p:spPr>
          <a:xfrm>
            <a:off x="995297" y="568222"/>
            <a:ext cx="10523456" cy="5455303"/>
          </a:xfrm>
          <a:prstGeom prst="rect">
            <a:avLst/>
          </a:prstGeom>
        </p:spPr>
      </p:pic>
      <p:pic>
        <p:nvPicPr>
          <p:cNvPr id="4" name="Picture 3">
            <a:extLst>
              <a:ext uri="{FF2B5EF4-FFF2-40B4-BE49-F238E27FC236}">
                <a16:creationId xmlns:a16="http://schemas.microsoft.com/office/drawing/2014/main" id="{E3869966-90E0-4985-A31E-903CAF4218F1}"/>
              </a:ext>
            </a:extLst>
          </p:cNvPr>
          <p:cNvPicPr>
            <a:picLocks noChangeAspect="1"/>
          </p:cNvPicPr>
          <p:nvPr/>
        </p:nvPicPr>
        <p:blipFill>
          <a:blip r:embed="rId9"/>
          <a:stretch>
            <a:fillRect/>
          </a:stretch>
        </p:blipFill>
        <p:spPr>
          <a:xfrm>
            <a:off x="225452" y="0"/>
            <a:ext cx="11741096" cy="6858000"/>
          </a:xfrm>
          <a:prstGeom prst="rect">
            <a:avLst/>
          </a:prstGeom>
        </p:spPr>
      </p:pic>
      <p:sp>
        <p:nvSpPr>
          <p:cNvPr id="13" name="Oval 12">
            <a:extLst>
              <a:ext uri="{FF2B5EF4-FFF2-40B4-BE49-F238E27FC236}">
                <a16:creationId xmlns:a16="http://schemas.microsoft.com/office/drawing/2014/main" id="{9E3C9FA5-C235-4A82-B069-108143DE26B1}"/>
              </a:ext>
            </a:extLst>
          </p:cNvPr>
          <p:cNvSpPr/>
          <p:nvPr/>
        </p:nvSpPr>
        <p:spPr>
          <a:xfrm>
            <a:off x="6579909" y="943637"/>
            <a:ext cx="3846543" cy="22341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Rectangle with Corners Rounded 13">
            <a:extLst>
              <a:ext uri="{FF2B5EF4-FFF2-40B4-BE49-F238E27FC236}">
                <a16:creationId xmlns:a16="http://schemas.microsoft.com/office/drawing/2014/main" id="{882EE7CD-D22C-4236-84AD-49BB26D307A0}"/>
              </a:ext>
            </a:extLst>
          </p:cNvPr>
          <p:cNvSpPr/>
          <p:nvPr/>
        </p:nvSpPr>
        <p:spPr>
          <a:xfrm>
            <a:off x="10552293" y="1184021"/>
            <a:ext cx="1462598" cy="876693"/>
          </a:xfrm>
          <a:prstGeom prst="wedgeRoundRectCallout">
            <a:avLst>
              <a:gd name="adj1" fmla="val -69855"/>
              <a:gd name="adj2" fmla="val 84005"/>
              <a:gd name="adj3" fmla="val 16667"/>
            </a:avLst>
          </a:prstGeom>
          <a:solidFill>
            <a:schemeClr val="accent1">
              <a:lumMod val="20000"/>
              <a:lumOff val="80000"/>
            </a:schemeClr>
          </a:solidFill>
          <a:ln>
            <a:solidFill>
              <a:schemeClr val="bg2"/>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accent1"/>
                </a:solidFill>
              </a:rPr>
              <a:t>Data Officer Login</a:t>
            </a:r>
          </a:p>
        </p:txBody>
      </p:sp>
      <p:sp>
        <p:nvSpPr>
          <p:cNvPr id="2" name="TextBox 1">
            <a:extLst>
              <a:ext uri="{FF2B5EF4-FFF2-40B4-BE49-F238E27FC236}">
                <a16:creationId xmlns:a16="http://schemas.microsoft.com/office/drawing/2014/main" id="{549C665B-BCCB-E6AC-3117-93B8ABE1695A}"/>
              </a:ext>
            </a:extLst>
          </p:cNvPr>
          <p:cNvSpPr txBox="1"/>
          <p:nvPr/>
        </p:nvSpPr>
        <p:spPr>
          <a:xfrm>
            <a:off x="6579909" y="5085184"/>
            <a:ext cx="4234271" cy="1200329"/>
          </a:xfrm>
          <a:prstGeom prst="rect">
            <a:avLst/>
          </a:prstGeom>
          <a:noFill/>
        </p:spPr>
        <p:txBody>
          <a:bodyPr wrap="square" rtlCol="0">
            <a:spAutoFit/>
          </a:bodyPr>
          <a:lstStyle/>
          <a:p>
            <a:r>
              <a:rPr lang="en-US" dirty="0">
                <a:solidFill>
                  <a:srgbClr val="C00000"/>
                </a:solidFill>
              </a:rPr>
              <a:t>User Name: d5Digit School Census No</a:t>
            </a:r>
          </a:p>
          <a:p>
            <a:r>
              <a:rPr lang="en-US" dirty="0">
                <a:solidFill>
                  <a:srgbClr val="C00000"/>
                </a:solidFill>
              </a:rPr>
              <a:t>User Name: </a:t>
            </a:r>
            <a:r>
              <a:rPr lang="en-US" dirty="0" err="1">
                <a:solidFill>
                  <a:srgbClr val="C00000"/>
                </a:solidFill>
              </a:rPr>
              <a:t>dxxxxx</a:t>
            </a:r>
            <a:endParaRPr lang="en-US" dirty="0">
              <a:solidFill>
                <a:srgbClr val="C00000"/>
              </a:solidFill>
            </a:endParaRPr>
          </a:p>
          <a:p>
            <a:endParaRPr lang="en-US" dirty="0">
              <a:solidFill>
                <a:srgbClr val="C00000"/>
              </a:solidFill>
            </a:endParaRPr>
          </a:p>
          <a:p>
            <a:r>
              <a:rPr lang="en-US" dirty="0">
                <a:solidFill>
                  <a:srgbClr val="C00000"/>
                </a:solidFill>
              </a:rPr>
              <a:t>Password will Provide through ZEO/ DEO </a:t>
            </a:r>
          </a:p>
        </p:txBody>
      </p:sp>
    </p:spTree>
    <p:extLst>
      <p:ext uri="{BB962C8B-B14F-4D97-AF65-F5344CB8AC3E}">
        <p14:creationId xmlns:p14="http://schemas.microsoft.com/office/powerpoint/2010/main" val="3976793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6826FB-EB68-4A53-B5AC-F0FAC50712FF}"/>
              </a:ext>
            </a:extLst>
          </p:cNvPr>
          <p:cNvPicPr>
            <a:picLocks noChangeAspect="1"/>
          </p:cNvPicPr>
          <p:nvPr/>
        </p:nvPicPr>
        <p:blipFill>
          <a:blip r:embed="rId4"/>
          <a:stretch>
            <a:fillRect/>
          </a:stretch>
        </p:blipFill>
        <p:spPr>
          <a:xfrm>
            <a:off x="0" y="712235"/>
            <a:ext cx="12192000" cy="5433530"/>
          </a:xfrm>
          <a:prstGeom prst="rect">
            <a:avLst/>
          </a:prstGeom>
        </p:spPr>
      </p:pic>
      <p:sp>
        <p:nvSpPr>
          <p:cNvPr id="4" name="Oval 3">
            <a:extLst>
              <a:ext uri="{FF2B5EF4-FFF2-40B4-BE49-F238E27FC236}">
                <a16:creationId xmlns:a16="http://schemas.microsoft.com/office/drawing/2014/main" id="{7D589FE1-0196-4D68-BE3E-776FB2FEBF91}"/>
              </a:ext>
            </a:extLst>
          </p:cNvPr>
          <p:cNvSpPr/>
          <p:nvPr/>
        </p:nvSpPr>
        <p:spPr>
          <a:xfrm>
            <a:off x="-140082" y="1485523"/>
            <a:ext cx="1987736" cy="62608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1E40236-FDCE-F4A1-E572-8FD187CD7A47}"/>
              </a:ext>
            </a:extLst>
          </p:cNvPr>
          <p:cNvSpPr txBox="1"/>
          <p:nvPr/>
        </p:nvSpPr>
        <p:spPr>
          <a:xfrm>
            <a:off x="2950301" y="214604"/>
            <a:ext cx="6296336" cy="369332"/>
          </a:xfrm>
          <a:prstGeom prst="rect">
            <a:avLst/>
          </a:prstGeom>
          <a:noFill/>
        </p:spPr>
        <p:txBody>
          <a:bodyPr wrap="square" rtlCol="0">
            <a:spAutoFit/>
          </a:bodyPr>
          <a:lstStyle/>
          <a:p>
            <a:r>
              <a:rPr lang="en-US" dirty="0">
                <a:solidFill>
                  <a:srgbClr val="C00000"/>
                </a:solidFill>
              </a:rPr>
              <a:t>Appearance of Dashboard for School Data Officers in Initial Login</a:t>
            </a:r>
          </a:p>
        </p:txBody>
      </p:sp>
    </p:spTree>
    <p:extLst>
      <p:ext uri="{BB962C8B-B14F-4D97-AF65-F5344CB8AC3E}">
        <p14:creationId xmlns:p14="http://schemas.microsoft.com/office/powerpoint/2010/main" val="213889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48A1C-0A5E-47D4-B831-2784EFE173E7}"/>
              </a:ext>
            </a:extLst>
          </p:cNvPr>
          <p:cNvPicPr>
            <a:picLocks noChangeAspect="1"/>
          </p:cNvPicPr>
          <p:nvPr/>
        </p:nvPicPr>
        <p:blipFill>
          <a:blip r:embed="rId4"/>
          <a:stretch>
            <a:fillRect/>
          </a:stretch>
        </p:blipFill>
        <p:spPr>
          <a:xfrm>
            <a:off x="0" y="759992"/>
            <a:ext cx="12192000" cy="5338015"/>
          </a:xfrm>
          <a:prstGeom prst="rect">
            <a:avLst/>
          </a:prstGeom>
        </p:spPr>
      </p:pic>
      <p:sp>
        <p:nvSpPr>
          <p:cNvPr id="11" name="Oval 10">
            <a:extLst>
              <a:ext uri="{FF2B5EF4-FFF2-40B4-BE49-F238E27FC236}">
                <a16:creationId xmlns:a16="http://schemas.microsoft.com/office/drawing/2014/main" id="{6235608A-C5E7-46C2-81F5-2847AF9A54A5}"/>
              </a:ext>
            </a:extLst>
          </p:cNvPr>
          <p:cNvSpPr/>
          <p:nvPr/>
        </p:nvSpPr>
        <p:spPr>
          <a:xfrm>
            <a:off x="-103694" y="2465911"/>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6CFCBAD-3AA2-4A4F-8F37-5D4330273E7E}"/>
              </a:ext>
            </a:extLst>
          </p:cNvPr>
          <p:cNvSpPr/>
          <p:nvPr/>
        </p:nvSpPr>
        <p:spPr>
          <a:xfrm>
            <a:off x="8664805" y="5041000"/>
            <a:ext cx="2036190" cy="61665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07D3728-F5E1-8E3E-B531-9C811C60C4F0}"/>
              </a:ext>
            </a:extLst>
          </p:cNvPr>
          <p:cNvSpPr txBox="1"/>
          <p:nvPr/>
        </p:nvSpPr>
        <p:spPr>
          <a:xfrm>
            <a:off x="167952" y="214604"/>
            <a:ext cx="11803224" cy="369332"/>
          </a:xfrm>
          <a:prstGeom prst="rect">
            <a:avLst/>
          </a:prstGeom>
          <a:noFill/>
        </p:spPr>
        <p:txBody>
          <a:bodyPr wrap="square" rtlCol="0">
            <a:spAutoFit/>
          </a:bodyPr>
          <a:lstStyle/>
          <a:p>
            <a:pPr algn="ctr"/>
            <a:r>
              <a:rPr lang="en-US" dirty="0">
                <a:solidFill>
                  <a:srgbClr val="C00000"/>
                </a:solidFill>
              </a:rPr>
              <a:t>Under Manage Staff Tag Included Basic Information of Academic related Staff reported in School Census 2025</a:t>
            </a:r>
          </a:p>
        </p:txBody>
      </p:sp>
      <p:sp>
        <p:nvSpPr>
          <p:cNvPr id="3" name="TextBox 2">
            <a:extLst>
              <a:ext uri="{FF2B5EF4-FFF2-40B4-BE49-F238E27FC236}">
                <a16:creationId xmlns:a16="http://schemas.microsoft.com/office/drawing/2014/main" id="{F3DEDB67-1EFE-318C-659A-85235268E2A9}"/>
              </a:ext>
            </a:extLst>
          </p:cNvPr>
          <p:cNvSpPr txBox="1"/>
          <p:nvPr/>
        </p:nvSpPr>
        <p:spPr>
          <a:xfrm>
            <a:off x="2099388" y="5472987"/>
            <a:ext cx="6565417" cy="923330"/>
          </a:xfrm>
          <a:prstGeom prst="rect">
            <a:avLst/>
          </a:prstGeom>
          <a:noFill/>
        </p:spPr>
        <p:txBody>
          <a:bodyPr wrap="square" rtlCol="0">
            <a:spAutoFit/>
          </a:bodyPr>
          <a:lstStyle/>
          <a:p>
            <a:pPr algn="ctr"/>
            <a:r>
              <a:rPr lang="en-US" b="1" dirty="0">
                <a:solidFill>
                  <a:srgbClr val="C00000"/>
                </a:solidFill>
              </a:rPr>
              <a:t>Step 2: Export of PDF of List of Academic Related Staff Reported in School Census 2025 (Except Retired Persons reached compulsory retirement age of 60 by 31</a:t>
            </a:r>
            <a:r>
              <a:rPr lang="en-US" b="1" baseline="30000" dirty="0">
                <a:solidFill>
                  <a:srgbClr val="C00000"/>
                </a:solidFill>
              </a:rPr>
              <a:t>st</a:t>
            </a:r>
            <a:r>
              <a:rPr lang="en-US" b="1" dirty="0">
                <a:solidFill>
                  <a:srgbClr val="C00000"/>
                </a:solidFill>
              </a:rPr>
              <a:t> Aug 2026) under the Manage Staff Tab</a:t>
            </a:r>
          </a:p>
        </p:txBody>
      </p:sp>
    </p:spTree>
    <p:extLst>
      <p:ext uri="{BB962C8B-B14F-4D97-AF65-F5344CB8AC3E}">
        <p14:creationId xmlns:p14="http://schemas.microsoft.com/office/powerpoint/2010/main" val="49291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0.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9.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0.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9.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4B270AB-C138-415C-897E-3C24487DEC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{DC021171-9111-4F1F-A3F6-A73C557F580E}TFe742eee6-54b3-45e8-a03d-f3d997f9b6caf6c338c2_win32-3734725ae7e2</Template>
  <TotalTime>1198</TotalTime>
  <Words>2004</Words>
  <Application>Microsoft Office PowerPoint</Application>
  <PresentationFormat>Widescreen</PresentationFormat>
  <Paragraphs>79</Paragraphs>
  <Slides>29</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Goudy Old Style</vt:lpstr>
      <vt:lpstr>inherit</vt:lpstr>
      <vt:lpstr>Iskoola Pota</vt:lpstr>
      <vt:lpstr>Wingdings 2</vt:lpstr>
      <vt:lpstr>SlateVTI</vt:lpstr>
      <vt:lpstr>අධ්‍යයන කාර්ය මණ්ඩල තොරතුරු රැස්කිරීම  දත්ත නිලධාරීන් පුහුණු වැඩමුළුව   සංගණන දිනය - 2026.09.01</vt:lpstr>
      <vt:lpstr>පාසල් සංගණනය 2025 පදනම් කර ගෙන 2026.09.01 දිනට පාසලේ සිටිය හැකි අධ්‍යයන කාර්ය මණ්ඩල තොරතුරු මේ වනවිටත් ඔබට ලබා දී ඇති පරිගණක වැඩසටහනට ඇතුළත් කර ඇත.  (එහිදී 2026 .08. 31 දිනට විශ්‍රාම යාමට නියමිත අධ්‍යයන කාර්ය මණ්ඩලය ඉවත්කර මෙතෙක් කර ඇති නව බදවා ගැනීම් අතුළත්කර ඇත.)</vt:lpstr>
      <vt:lpstr>ඔබ පාසලේ අධ්‍යයන කාර්ය මණ්ඩලයට ඇතුළත් කලයුතු සාමාජිකයින් වනුයේ  i. මෙම පාසලේ රජයේ වැටුප් ලේඛනයේ ඇතුළත් අධ්‍යයනකාර්ය මණ්ඩලයට අයත් සියලුම සාමාජිකයින්       පාසලේ  පූර්ණ කාලීනව/අර්ධකාලීනව සේවය කරන  වෙනත් කාර්යාලයකට හෝ ආයතනයකට පූර්ණ කාලීනව  අනුයුක්තව සිටින  දැනට වැටුප් සහිත නිවාඩු ගොස් ඇති/(විශ්‍රාමපූර්ව/ප්‍රසූත /අධ්‍යයන/අසනීප නිවාඩු ආදී..)  දැනට වැටුප් රහිත නිවාඩු ගොස් ඇති/(ප්‍රසූත /අසනීප නිවාඩු ආදී..)  ii. මෙම පාසලේ රජයේ වැටුප් ලේඛනයට ඇතුළත් නොවන වෙනත් පාසලකින් පූර්ණ කාලීනව අනුයුක්තව සිටිනඅධ්‍යයන කාර්ය මණ්ඩල සාමාජිකයින් iii. මෙම පාසලේ රජයේ වැටුප් ලේඛනයට ඇතුළත් ඔබ පාසලේ දැනට නිශ්චිත කාලසටහනකට අනුව  ඉගැන්වීම් කටයුතුවල නිරත වන සංවර්ධන නිලධාරීන්   iv. වෙනත් රජයේ ආයතනයකින් වැටුප් ලබන මෙම පාසලේ ඉගැන්වීම් කටයුතු වල නිරත සාමාජිකයින් උදා. සිවිල් ආරක්ෂක අංශවලින් පැමිණ ඉගැන්වීම් කටයුතු වල නිරත සාමාජිකයින් v. පාසල් සංවර්ධන සමිතිය වැනි රජයේ නොවන වෙනත් මූලාශ්‍රයකින් ගෙවීමෙන් මෙම පාසලේ ඉගැන්වීම් කටයුතු වල නිරත වෙනත් සාමාජිකයින්</vt:lpstr>
      <vt:lpstr>අධ්‍යයන කාර්ය මණ්ඩලය ඇතුලත් නොකලයුතු සාමාජිකයින්   1. මෙම පාසලේ රජයේ වැටුප් ලේඛනයට ඇතුළත් නමුත් මේ වනවිට පූර්ණ කාලීනව           වෙනත් පාසලකට අනුයුක්තව සිටින අධ්‍යයන කාර්ය මණ්ඩලයේ සාමාජිකයින්   2. සීමාවාසී ගුරු සිසුන්  3.  අනධ්‍යයන කාර්ය මණ්ඩලයේ සාමාජිකයින්   (කාල සටහනකට අනුව ඉගැන්වීම් වල නිරතසංවර්ධන නිලධාරීන් හැර)</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අධ්‍යයන කාර්ය මණ්ඩලයට අයත් වන සියලු දෙනාගේ මූලික තොරතුරු යාවත්කාලින කර අවසන් වූ පසු පහත දක්වා ඇති සබැදිය එම සියලු දෙනාට ම ලබා දී තමාගේ තොරතුරු මාර්ගගත (Online) පරිගණක වැඩසටහනට (Web Portal) වෙත පිවිස යාවත්කාලීන කරන ලෙස දැනුම් දෙන්න.  ඒ සඳහා උපරිම සතියක කාලයක් පමණක් ලබා දෙන්න.    එහිදී කිසිදු සාමාජිකයකු     මග හැරී නොමැති බවත්     ඔබ විසින් තහවුරු කරගත යුතුය.      https://schoolcensus.nso.gov.lk/  User Name: NIC No Password: Mobile No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9152PS2023038 Gamage</dc:creator>
  <cp:lastModifiedBy>acer</cp:lastModifiedBy>
  <cp:revision>33</cp:revision>
  <dcterms:created xsi:type="dcterms:W3CDTF">2026-07-06T10:08:12Z</dcterms:created>
  <dcterms:modified xsi:type="dcterms:W3CDTF">2026-08-12T03:16:37Z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